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3" r:id="rId4"/>
  </p:sldMasterIdLst>
  <p:notesMasterIdLst>
    <p:notesMasterId r:id="rId38"/>
  </p:notesMasterIdLst>
  <p:handoutMasterIdLst>
    <p:handoutMasterId r:id="rId39"/>
  </p:handoutMasterIdLst>
  <p:sldIdLst>
    <p:sldId id="312" r:id="rId5"/>
    <p:sldId id="338" r:id="rId6"/>
    <p:sldId id="317" r:id="rId7"/>
    <p:sldId id="344" r:id="rId8"/>
    <p:sldId id="382" r:id="rId9"/>
    <p:sldId id="341" r:id="rId10"/>
    <p:sldId id="354" r:id="rId11"/>
    <p:sldId id="383" r:id="rId12"/>
    <p:sldId id="384" r:id="rId13"/>
    <p:sldId id="398" r:id="rId14"/>
    <p:sldId id="347" r:id="rId15"/>
    <p:sldId id="369" r:id="rId16"/>
    <p:sldId id="376" r:id="rId17"/>
    <p:sldId id="381" r:id="rId18"/>
    <p:sldId id="361" r:id="rId19"/>
    <p:sldId id="362" r:id="rId20"/>
    <p:sldId id="363" r:id="rId21"/>
    <p:sldId id="364" r:id="rId22"/>
    <p:sldId id="385" r:id="rId23"/>
    <p:sldId id="387" r:id="rId24"/>
    <p:sldId id="388" r:id="rId25"/>
    <p:sldId id="389" r:id="rId26"/>
    <p:sldId id="396" r:id="rId27"/>
    <p:sldId id="397" r:id="rId28"/>
    <p:sldId id="365" r:id="rId29"/>
    <p:sldId id="366" r:id="rId30"/>
    <p:sldId id="390" r:id="rId31"/>
    <p:sldId id="367" r:id="rId32"/>
    <p:sldId id="391" r:id="rId33"/>
    <p:sldId id="392" r:id="rId34"/>
    <p:sldId id="393" r:id="rId35"/>
    <p:sldId id="394" r:id="rId36"/>
    <p:sldId id="3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5394" autoAdjust="0"/>
  </p:normalViewPr>
  <p:slideViewPr>
    <p:cSldViewPr snapToGrid="0">
      <p:cViewPr varScale="1">
        <p:scale>
          <a:sx n="78" d="100"/>
          <a:sy n="78" d="100"/>
        </p:scale>
        <p:origin x="1032" y="7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5/4/2024</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5/4/2024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1838977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2402693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4132792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12</a:t>
            </a:fld>
            <a:endParaRPr lang="en-US" dirty="0"/>
          </a:p>
        </p:txBody>
      </p:sp>
    </p:spTree>
    <p:extLst>
      <p:ext uri="{BB962C8B-B14F-4D97-AF65-F5344CB8AC3E}">
        <p14:creationId xmlns:p14="http://schemas.microsoft.com/office/powerpoint/2010/main" val="2175558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13</a:t>
            </a:fld>
            <a:endParaRPr lang="en-US" dirty="0"/>
          </a:p>
        </p:txBody>
      </p:sp>
    </p:spTree>
    <p:extLst>
      <p:ext uri="{BB962C8B-B14F-4D97-AF65-F5344CB8AC3E}">
        <p14:creationId xmlns:p14="http://schemas.microsoft.com/office/powerpoint/2010/main" val="2134391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14</a:t>
            </a:fld>
            <a:endParaRPr lang="en-US" dirty="0"/>
          </a:p>
        </p:txBody>
      </p:sp>
    </p:spTree>
    <p:extLst>
      <p:ext uri="{BB962C8B-B14F-4D97-AF65-F5344CB8AC3E}">
        <p14:creationId xmlns:p14="http://schemas.microsoft.com/office/powerpoint/2010/main" val="189765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15</a:t>
            </a:fld>
            <a:endParaRPr lang="en-US" dirty="0"/>
          </a:p>
        </p:txBody>
      </p:sp>
    </p:spTree>
    <p:extLst>
      <p:ext uri="{BB962C8B-B14F-4D97-AF65-F5344CB8AC3E}">
        <p14:creationId xmlns:p14="http://schemas.microsoft.com/office/powerpoint/2010/main" val="3961147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16</a:t>
            </a:fld>
            <a:endParaRPr lang="en-US" dirty="0"/>
          </a:p>
        </p:txBody>
      </p:sp>
    </p:spTree>
    <p:extLst>
      <p:ext uri="{BB962C8B-B14F-4D97-AF65-F5344CB8AC3E}">
        <p14:creationId xmlns:p14="http://schemas.microsoft.com/office/powerpoint/2010/main" val="334650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17</a:t>
            </a:fld>
            <a:endParaRPr lang="en-US" dirty="0"/>
          </a:p>
        </p:txBody>
      </p:sp>
    </p:spTree>
    <p:extLst>
      <p:ext uri="{BB962C8B-B14F-4D97-AF65-F5344CB8AC3E}">
        <p14:creationId xmlns:p14="http://schemas.microsoft.com/office/powerpoint/2010/main" val="2927507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18</a:t>
            </a:fld>
            <a:endParaRPr lang="en-US" dirty="0"/>
          </a:p>
        </p:txBody>
      </p:sp>
    </p:spTree>
    <p:extLst>
      <p:ext uri="{BB962C8B-B14F-4D97-AF65-F5344CB8AC3E}">
        <p14:creationId xmlns:p14="http://schemas.microsoft.com/office/powerpoint/2010/main" val="3135037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19</a:t>
            </a:fld>
            <a:endParaRPr lang="en-US" dirty="0"/>
          </a:p>
        </p:txBody>
      </p:sp>
    </p:spTree>
    <p:extLst>
      <p:ext uri="{BB962C8B-B14F-4D97-AF65-F5344CB8AC3E}">
        <p14:creationId xmlns:p14="http://schemas.microsoft.com/office/powerpoint/2010/main" val="1936365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3495839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20</a:t>
            </a:fld>
            <a:endParaRPr lang="en-US" dirty="0"/>
          </a:p>
        </p:txBody>
      </p:sp>
    </p:spTree>
    <p:extLst>
      <p:ext uri="{BB962C8B-B14F-4D97-AF65-F5344CB8AC3E}">
        <p14:creationId xmlns:p14="http://schemas.microsoft.com/office/powerpoint/2010/main" val="2304602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21</a:t>
            </a:fld>
            <a:endParaRPr lang="en-US" dirty="0"/>
          </a:p>
        </p:txBody>
      </p:sp>
    </p:spTree>
    <p:extLst>
      <p:ext uri="{BB962C8B-B14F-4D97-AF65-F5344CB8AC3E}">
        <p14:creationId xmlns:p14="http://schemas.microsoft.com/office/powerpoint/2010/main" val="3064804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22</a:t>
            </a:fld>
            <a:endParaRPr lang="en-US" dirty="0"/>
          </a:p>
        </p:txBody>
      </p:sp>
    </p:spTree>
    <p:extLst>
      <p:ext uri="{BB962C8B-B14F-4D97-AF65-F5344CB8AC3E}">
        <p14:creationId xmlns:p14="http://schemas.microsoft.com/office/powerpoint/2010/main" val="2940013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23</a:t>
            </a:fld>
            <a:endParaRPr lang="en-US" dirty="0"/>
          </a:p>
        </p:txBody>
      </p:sp>
    </p:spTree>
    <p:extLst>
      <p:ext uri="{BB962C8B-B14F-4D97-AF65-F5344CB8AC3E}">
        <p14:creationId xmlns:p14="http://schemas.microsoft.com/office/powerpoint/2010/main" val="2467194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24</a:t>
            </a:fld>
            <a:endParaRPr lang="en-US" dirty="0"/>
          </a:p>
        </p:txBody>
      </p:sp>
    </p:spTree>
    <p:extLst>
      <p:ext uri="{BB962C8B-B14F-4D97-AF65-F5344CB8AC3E}">
        <p14:creationId xmlns:p14="http://schemas.microsoft.com/office/powerpoint/2010/main" val="131302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25</a:t>
            </a:fld>
            <a:endParaRPr lang="en-US" dirty="0"/>
          </a:p>
        </p:txBody>
      </p:sp>
    </p:spTree>
    <p:extLst>
      <p:ext uri="{BB962C8B-B14F-4D97-AF65-F5344CB8AC3E}">
        <p14:creationId xmlns:p14="http://schemas.microsoft.com/office/powerpoint/2010/main" val="2713293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26</a:t>
            </a:fld>
            <a:endParaRPr lang="en-US" dirty="0"/>
          </a:p>
        </p:txBody>
      </p:sp>
    </p:spTree>
    <p:extLst>
      <p:ext uri="{BB962C8B-B14F-4D97-AF65-F5344CB8AC3E}">
        <p14:creationId xmlns:p14="http://schemas.microsoft.com/office/powerpoint/2010/main" val="3249806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27</a:t>
            </a:fld>
            <a:endParaRPr lang="en-US" dirty="0"/>
          </a:p>
        </p:txBody>
      </p:sp>
    </p:spTree>
    <p:extLst>
      <p:ext uri="{BB962C8B-B14F-4D97-AF65-F5344CB8AC3E}">
        <p14:creationId xmlns:p14="http://schemas.microsoft.com/office/powerpoint/2010/main" val="534396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28</a:t>
            </a:fld>
            <a:endParaRPr lang="en-US" dirty="0"/>
          </a:p>
        </p:txBody>
      </p:sp>
    </p:spTree>
    <p:extLst>
      <p:ext uri="{BB962C8B-B14F-4D97-AF65-F5344CB8AC3E}">
        <p14:creationId xmlns:p14="http://schemas.microsoft.com/office/powerpoint/2010/main" val="3899817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29</a:t>
            </a:fld>
            <a:endParaRPr lang="en-US" dirty="0"/>
          </a:p>
        </p:txBody>
      </p:sp>
    </p:spTree>
    <p:extLst>
      <p:ext uri="{BB962C8B-B14F-4D97-AF65-F5344CB8AC3E}">
        <p14:creationId xmlns:p14="http://schemas.microsoft.com/office/powerpoint/2010/main" val="1874128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4194206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30</a:t>
            </a:fld>
            <a:endParaRPr lang="en-US" dirty="0"/>
          </a:p>
        </p:txBody>
      </p:sp>
    </p:spTree>
    <p:extLst>
      <p:ext uri="{BB962C8B-B14F-4D97-AF65-F5344CB8AC3E}">
        <p14:creationId xmlns:p14="http://schemas.microsoft.com/office/powerpoint/2010/main" val="2592097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31</a:t>
            </a:fld>
            <a:endParaRPr lang="en-US" dirty="0"/>
          </a:p>
        </p:txBody>
      </p:sp>
    </p:spTree>
    <p:extLst>
      <p:ext uri="{BB962C8B-B14F-4D97-AF65-F5344CB8AC3E}">
        <p14:creationId xmlns:p14="http://schemas.microsoft.com/office/powerpoint/2010/main" val="1314249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32</a:t>
            </a:fld>
            <a:endParaRPr lang="en-US" dirty="0"/>
          </a:p>
        </p:txBody>
      </p:sp>
    </p:spTree>
    <p:extLst>
      <p:ext uri="{BB962C8B-B14F-4D97-AF65-F5344CB8AC3E}">
        <p14:creationId xmlns:p14="http://schemas.microsoft.com/office/powerpoint/2010/main" val="245464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3977376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845983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365872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2710216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a:t>
            </a:fld>
            <a:endParaRPr lang="en-US" dirty="0"/>
          </a:p>
        </p:txBody>
      </p:sp>
    </p:spTree>
    <p:extLst>
      <p:ext uri="{BB962C8B-B14F-4D97-AF65-F5344CB8AC3E}">
        <p14:creationId xmlns:p14="http://schemas.microsoft.com/office/powerpoint/2010/main" val="156250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a:t>
            </a:fld>
            <a:endParaRPr lang="en-US" dirty="0"/>
          </a:p>
        </p:txBody>
      </p:sp>
    </p:spTree>
    <p:extLst>
      <p:ext uri="{BB962C8B-B14F-4D97-AF65-F5344CB8AC3E}">
        <p14:creationId xmlns:p14="http://schemas.microsoft.com/office/powerpoint/2010/main" val="281891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27242765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95805413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0520741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Rectangle 3">
            <a:extLst>
              <a:ext uri="{FF2B5EF4-FFF2-40B4-BE49-F238E27FC236}">
                <a16:creationId xmlns:a16="http://schemas.microsoft.com/office/drawing/2014/main" id="{39415B1A-CA14-E219-0C7F-0B38B168475A}"/>
              </a:ext>
              <a:ext uri="{C183D7F6-B498-43B3-948B-1728B52AA6E4}">
                <adec:decorative xmlns:adec="http://schemas.microsoft.com/office/drawing/2017/decorative" val="1"/>
              </a:ext>
            </a:extLst>
          </p:cNvPr>
          <p:cNvSpPr/>
          <p:nvPr userDrawn="1"/>
        </p:nvSpPr>
        <p:spPr>
          <a:xfrm>
            <a:off x="6483096" y="1"/>
            <a:ext cx="5013088"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92BA35BB-6689-91C0-7D75-944092B3CDB5}"/>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71949B5-8206-3159-8E9E-E95F2A9AA4EA}"/>
              </a:ext>
              <a:ext uri="{C183D7F6-B498-43B3-948B-1728B52AA6E4}">
                <adec:decorative xmlns:adec="http://schemas.microsoft.com/office/drawing/2017/decorative" val="1"/>
              </a:ext>
            </a:extLst>
          </p:cNvPr>
          <p:cNvCxnSpPr>
            <a:cxnSpLocks/>
          </p:cNvCxnSpPr>
          <p:nvPr userDrawn="1"/>
        </p:nvCxnSpPr>
        <p:spPr>
          <a:xfrm flipV="1">
            <a:off x="6483096"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7BFBC-DA17-6BEB-A937-333E9504DD6D}"/>
              </a:ext>
              <a:ext uri="{C183D7F6-B498-43B3-948B-1728B52AA6E4}">
                <adec:decorative xmlns:adec="http://schemas.microsoft.com/office/drawing/2017/decorative" val="1"/>
              </a:ext>
            </a:extLst>
          </p:cNvPr>
          <p:cNvCxnSpPr>
            <a:cxnSpLocks/>
          </p:cNvCxnSpPr>
          <p:nvPr userDrawn="1"/>
        </p:nvCxnSpPr>
        <p:spPr>
          <a:xfrm flipV="1">
            <a:off x="6363569"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DF9A5C70-EFC4-1BAB-285F-B317FAF4744B}"/>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pic>
        <p:nvPicPr>
          <p:cNvPr id="16" name="Graphic 15">
            <a:extLst>
              <a:ext uri="{FF2B5EF4-FFF2-40B4-BE49-F238E27FC236}">
                <a16:creationId xmlns:a16="http://schemas.microsoft.com/office/drawing/2014/main" id="{C073F905-5A3E-F9EB-B095-7A3A17C1ED33}"/>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49" t="13424" r="28018" b="11087"/>
          <a:stretch/>
        </p:blipFill>
        <p:spPr>
          <a:xfrm>
            <a:off x="6472427" y="0"/>
            <a:ext cx="5023757" cy="6858000"/>
          </a:xfrm>
          <a:prstGeom prst="rect">
            <a:avLst/>
          </a:prstGeom>
        </p:spPr>
      </p:pic>
    </p:spTree>
    <p:extLst>
      <p:ext uri="{BB962C8B-B14F-4D97-AF65-F5344CB8AC3E}">
        <p14:creationId xmlns:p14="http://schemas.microsoft.com/office/powerpoint/2010/main" val="96630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77B93E-437F-D9D6-D3D1-6DE5F025A4CD}"/>
              </a:ext>
              <a:ext uri="{C183D7F6-B498-43B3-948B-1728B52AA6E4}">
                <adec:decorative xmlns:adec="http://schemas.microsoft.com/office/drawing/2017/decorative" val="1"/>
              </a:ext>
            </a:extLst>
          </p:cNvPr>
          <p:cNvSpPr/>
          <p:nvPr userDrawn="1"/>
        </p:nvSpPr>
        <p:spPr>
          <a:xfrm>
            <a:off x="10744200" y="1"/>
            <a:ext cx="75198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B74AAE1C-171A-32A3-E6FD-75252CAB8759}"/>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796" t="12194" r="49125" b="12256"/>
          <a:stretch/>
        </p:blipFill>
        <p:spPr>
          <a:xfrm>
            <a:off x="10732660" y="-5609"/>
            <a:ext cx="763524" cy="6863608"/>
          </a:xfrm>
          <a:prstGeom prst="rect">
            <a:avLst/>
          </a:prstGeom>
        </p:spPr>
      </p:pic>
      <p:sp>
        <p:nvSpPr>
          <p:cNvPr id="13" name="Title 1">
            <a:extLst>
              <a:ext uri="{FF2B5EF4-FFF2-40B4-BE49-F238E27FC236}">
                <a16:creationId xmlns:a16="http://schemas.microsoft.com/office/drawing/2014/main" id="{F581E4B7-6D97-63BF-7E87-5E71F8BD8C58}"/>
              </a:ext>
            </a:extLst>
          </p:cNvPr>
          <p:cNvSpPr>
            <a:spLocks noGrp="1"/>
          </p:cNvSpPr>
          <p:nvPr>
            <p:ph type="title" hasCustomPrompt="1"/>
          </p:nvPr>
        </p:nvSpPr>
        <p:spPr>
          <a:xfrm>
            <a:off x="422178" y="365125"/>
            <a:ext cx="9733538" cy="1325563"/>
          </a:xfrm>
        </p:spPr>
        <p:txBody>
          <a:bodyPr>
            <a:normAutofit/>
          </a:bodyPr>
          <a:lstStyle>
            <a:lvl1pPr>
              <a:defRPr sz="4400"/>
            </a:lvl1pPr>
          </a:lstStyle>
          <a:p>
            <a:r>
              <a:rPr lang="en-US" dirty="0"/>
              <a:t>Click to add title</a:t>
            </a:r>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hasCustomPrompt="1"/>
          </p:nvPr>
        </p:nvSpPr>
        <p:spPr>
          <a:xfrm>
            <a:off x="419106" y="2198915"/>
            <a:ext cx="9741183" cy="3345316"/>
          </a:xfrm>
        </p:spPr>
        <p:txBody>
          <a:bodyPr anchor="t" anchorCtr="0">
            <a:normAutofit/>
          </a:bodyPr>
          <a:lstStyle>
            <a:lvl1pPr marL="0" indent="0">
              <a:buNone/>
              <a:defRPr sz="1800" baseline="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solidFill>
                <a:schemeClr val="tx1"/>
              </a:solidFill>
            </a:endParaRPr>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E05DBF26-BAB3-D5FD-5EA7-310263D4CA95}"/>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cxnSp>
        <p:nvCxnSpPr>
          <p:cNvPr id="3" name="Straight Connector 2">
            <a:extLst>
              <a:ext uri="{FF2B5EF4-FFF2-40B4-BE49-F238E27FC236}">
                <a16:creationId xmlns:a16="http://schemas.microsoft.com/office/drawing/2014/main" id="{6940584B-2A03-52F7-B667-9CD1A2BD7857}"/>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A3C0872-DC48-53B1-8569-7A913D92D8D1}"/>
              </a:ext>
              <a:ext uri="{C183D7F6-B498-43B3-948B-1728B52AA6E4}">
                <adec:decorative xmlns:adec="http://schemas.microsoft.com/office/drawing/2017/decorative" val="1"/>
              </a:ext>
            </a:extLst>
          </p:cNvPr>
          <p:cNvCxnSpPr>
            <a:cxnSpLocks/>
          </p:cNvCxnSpPr>
          <p:nvPr userDrawn="1"/>
        </p:nvCxnSpPr>
        <p:spPr>
          <a:xfrm flipV="1">
            <a:off x="1074420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35D700-0F05-E0E7-FB42-2FC890C26C08}"/>
              </a:ext>
              <a:ext uri="{C183D7F6-B498-43B3-948B-1728B52AA6E4}">
                <adec:decorative xmlns:adec="http://schemas.microsoft.com/office/drawing/2017/decorative" val="1"/>
              </a:ext>
            </a:extLst>
          </p:cNvPr>
          <p:cNvCxnSpPr>
            <a:cxnSpLocks/>
          </p:cNvCxnSpPr>
          <p:nvPr userDrawn="1"/>
        </p:nvCxnSpPr>
        <p:spPr>
          <a:xfrm flipV="1">
            <a:off x="1063077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C00B3F-62BE-8535-5239-46279DF1B7E6}"/>
              </a:ext>
              <a:ext uri="{C183D7F6-B498-43B3-948B-1728B52AA6E4}">
                <adec:decorative xmlns:adec="http://schemas.microsoft.com/office/drawing/2017/decorative" val="1"/>
              </a:ext>
            </a:extLst>
          </p:cNvPr>
          <p:cNvCxnSpPr>
            <a:cxnSpLocks/>
          </p:cNvCxnSpPr>
          <p:nvPr userDrawn="1"/>
        </p:nvCxnSpPr>
        <p:spPr>
          <a:xfrm>
            <a:off x="0" y="6052457"/>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541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6FBD3-8FFB-2E51-CAC4-CFB7B5AFBB37}"/>
              </a:ext>
              <a:ext uri="{C183D7F6-B498-43B3-948B-1728B52AA6E4}">
                <adec:decorative xmlns:adec="http://schemas.microsoft.com/office/drawing/2017/decorative"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8902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wo Content 2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7105342"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
        <p:nvSpPr>
          <p:cNvPr id="12" name="Rectangle 11">
            <a:extLst>
              <a:ext uri="{FF2B5EF4-FFF2-40B4-BE49-F238E27FC236}">
                <a16:creationId xmlns:a16="http://schemas.microsoft.com/office/drawing/2014/main" id="{100C4E27-95CA-78A5-BD7A-6109D75C8AE0}"/>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3" name="Content Placeholder 3">
            <a:extLst>
              <a:ext uri="{FF2B5EF4-FFF2-40B4-BE49-F238E27FC236}">
                <a16:creationId xmlns:a16="http://schemas.microsoft.com/office/drawing/2014/main" id="{8AE4F7BC-B724-2456-4104-1C5E254EEF37}"/>
              </a:ext>
            </a:extLst>
          </p:cNvPr>
          <p:cNvSpPr>
            <a:spLocks noGrp="1"/>
          </p:cNvSpPr>
          <p:nvPr>
            <p:ph sz="half" idx="15" hasCustomPrompt="1"/>
          </p:nvPr>
        </p:nvSpPr>
        <p:spPr>
          <a:xfrm>
            <a:off x="422178" y="2198914"/>
            <a:ext cx="6487908"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322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6761272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8492490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1256120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9146545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43750277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01231472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810501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endParaRPr lang="en-US" dirty="0"/>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34639915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46289393"/>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8" r:id="rId12"/>
    <p:sldLayoutId id="2147483899" r:id="rId13"/>
    <p:sldLayoutId id="2147483901" r:id="rId14"/>
    <p:sldLayoutId id="2147483902" r:id="rId15"/>
  </p:sldLayoutIdLst>
  <p:hf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hemeOverride" Target="../theme/themeOverride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47.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2555779" y="2310466"/>
            <a:ext cx="7744668" cy="1325563"/>
          </a:xfrm>
        </p:spPr>
        <p:txBody>
          <a:bodyPr/>
          <a:lstStyle/>
          <a:p>
            <a:r>
              <a:rPr lang="en-US" dirty="0"/>
              <a:t>AG news Classification</a:t>
            </a:r>
          </a:p>
        </p:txBody>
      </p:sp>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1461247" y="4344038"/>
            <a:ext cx="3496236" cy="1325563"/>
          </a:xfrm>
        </p:spPr>
        <p:txBody>
          <a:bodyPr>
            <a:noAutofit/>
          </a:bodyPr>
          <a:lstStyle/>
          <a:p>
            <a:r>
              <a:rPr lang="en-US" sz="2000" dirty="0"/>
              <a:t>Ahmed 211392</a:t>
            </a:r>
          </a:p>
          <a:p>
            <a:r>
              <a:rPr lang="en-US" sz="2000" dirty="0"/>
              <a:t>Sara 212071</a:t>
            </a:r>
          </a:p>
          <a:p>
            <a:r>
              <a:rPr lang="en-US" sz="2000" dirty="0"/>
              <a:t>Abdulrahman 211896</a:t>
            </a:r>
          </a:p>
          <a:p>
            <a:r>
              <a:rPr lang="en-US" sz="2000" dirty="0"/>
              <a:t>Ezz 206879</a:t>
            </a:r>
          </a:p>
        </p:txBody>
      </p:sp>
      <p:sp>
        <p:nvSpPr>
          <p:cNvPr id="35" name="Slide Number Placeholder 34">
            <a:extLst>
              <a:ext uri="{FF2B5EF4-FFF2-40B4-BE49-F238E27FC236}">
                <a16:creationId xmlns:a16="http://schemas.microsoft.com/office/drawing/2014/main" id="{253F77DE-9A00-003D-3E35-AA011DA6A27F}"/>
              </a:ext>
            </a:extLst>
          </p:cNvPr>
          <p:cNvSpPr>
            <a:spLocks noGrp="1"/>
          </p:cNvSpPr>
          <p:nvPr>
            <p:ph type="sldNum" sz="quarter" idx="4"/>
          </p:nvPr>
        </p:nvSpPr>
        <p:spPr/>
        <p:txBody>
          <a:bodyPr/>
          <a:lstStyle/>
          <a:p>
            <a:fld id="{3A4F6043-7A67-491B-98BC-F933DED7226D}" type="slidenum">
              <a:rPr lang="en-US" smtClean="0"/>
              <a:pPr/>
              <a:t>1</a:t>
            </a:fld>
            <a:endParaRPr lang="en-US" dirty="0"/>
          </a:p>
        </p:txBody>
      </p:sp>
      <p:sp>
        <p:nvSpPr>
          <p:cNvPr id="4" name="Slide Number Placeholder 5">
            <a:extLst>
              <a:ext uri="{FF2B5EF4-FFF2-40B4-BE49-F238E27FC236}">
                <a16:creationId xmlns:a16="http://schemas.microsoft.com/office/drawing/2014/main" id="{2AD73156-2390-BB42-48B5-818ECA165475}"/>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1</a:t>
            </a:fld>
            <a:endParaRPr lang="en-US" dirty="0"/>
          </a:p>
        </p:txBody>
      </p:sp>
    </p:spTree>
    <p:extLst>
      <p:ext uri="{BB962C8B-B14F-4D97-AF65-F5344CB8AC3E}">
        <p14:creationId xmlns:p14="http://schemas.microsoft.com/office/powerpoint/2010/main" val="1195628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5544-C200-BEF3-61CE-CCB5EE891064}"/>
              </a:ext>
            </a:extLst>
          </p:cNvPr>
          <p:cNvSpPr>
            <a:spLocks noGrp="1"/>
          </p:cNvSpPr>
          <p:nvPr>
            <p:ph type="title"/>
          </p:nvPr>
        </p:nvSpPr>
        <p:spPr>
          <a:xfrm>
            <a:off x="1084011" y="636232"/>
            <a:ext cx="4249988" cy="997510"/>
          </a:xfrm>
        </p:spPr>
        <p:txBody>
          <a:bodyPr>
            <a:normAutofit fontScale="90000"/>
          </a:bodyPr>
          <a:lstStyle/>
          <a:p>
            <a:r>
              <a:rPr lang="en-US" dirty="0"/>
              <a:t>Evaluation Metrics</a:t>
            </a:r>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10</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1899681"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Bert</a:t>
            </a:r>
          </a:p>
        </p:txBody>
      </p:sp>
      <p:sp>
        <p:nvSpPr>
          <p:cNvPr id="6" name="TextBox 5">
            <a:extLst>
              <a:ext uri="{FF2B5EF4-FFF2-40B4-BE49-F238E27FC236}">
                <a16:creationId xmlns:a16="http://schemas.microsoft.com/office/drawing/2014/main" id="{DF4D92BD-DC25-BBBE-FE46-709D25E03B91}"/>
              </a:ext>
            </a:extLst>
          </p:cNvPr>
          <p:cNvSpPr txBox="1"/>
          <p:nvPr/>
        </p:nvSpPr>
        <p:spPr>
          <a:xfrm>
            <a:off x="4643283" y="6290326"/>
            <a:ext cx="3863340" cy="400110"/>
          </a:xfrm>
          <a:prstGeom prst="rect">
            <a:avLst/>
          </a:prstGeom>
          <a:noFill/>
        </p:spPr>
        <p:txBody>
          <a:bodyPr wrap="square">
            <a:spAutoFit/>
          </a:bodyPr>
          <a:lstStyle/>
          <a:p>
            <a:r>
              <a:rPr lang="en-US" sz="2000" b="1" dirty="0">
                <a:solidFill>
                  <a:schemeClr val="tx2"/>
                </a:solidFill>
              </a:rPr>
              <a:t>Accuracy after 3 epochs</a:t>
            </a:r>
          </a:p>
        </p:txBody>
      </p:sp>
      <p:pic>
        <p:nvPicPr>
          <p:cNvPr id="3" name="Picture 2" descr="A screenshot of a computer program&#10;&#10;Description automatically generated">
            <a:extLst>
              <a:ext uri="{FF2B5EF4-FFF2-40B4-BE49-F238E27FC236}">
                <a16:creationId xmlns:a16="http://schemas.microsoft.com/office/drawing/2014/main" id="{29364DD5-283B-8FDB-256C-CF7EC394ED0E}"/>
              </a:ext>
            </a:extLst>
          </p:cNvPr>
          <p:cNvPicPr>
            <a:picLocks noChangeAspect="1"/>
          </p:cNvPicPr>
          <p:nvPr/>
        </p:nvPicPr>
        <p:blipFill>
          <a:blip r:embed="rId3"/>
          <a:stretch>
            <a:fillRect/>
          </a:stretch>
        </p:blipFill>
        <p:spPr>
          <a:xfrm>
            <a:off x="3124200" y="2641917"/>
            <a:ext cx="5943600" cy="1574165"/>
          </a:xfrm>
          <a:prstGeom prst="rect">
            <a:avLst/>
          </a:prstGeom>
        </p:spPr>
      </p:pic>
    </p:spTree>
    <p:extLst>
      <p:ext uri="{BB962C8B-B14F-4D97-AF65-F5344CB8AC3E}">
        <p14:creationId xmlns:p14="http://schemas.microsoft.com/office/powerpoint/2010/main" val="1998417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5544-C200-BEF3-61CE-CCB5EE891064}"/>
              </a:ext>
            </a:extLst>
          </p:cNvPr>
          <p:cNvSpPr>
            <a:spLocks noGrp="1"/>
          </p:cNvSpPr>
          <p:nvPr>
            <p:ph type="title"/>
          </p:nvPr>
        </p:nvSpPr>
        <p:spPr>
          <a:xfrm>
            <a:off x="1084011" y="636232"/>
            <a:ext cx="4249988" cy="997510"/>
          </a:xfrm>
        </p:spPr>
        <p:txBody>
          <a:bodyPr>
            <a:normAutofit fontScale="90000"/>
          </a:bodyPr>
          <a:lstStyle/>
          <a:p>
            <a:r>
              <a:rPr lang="en-US" dirty="0"/>
              <a:t>Evaluation Metrics</a:t>
            </a:r>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11</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1899681"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Bert</a:t>
            </a:r>
          </a:p>
        </p:txBody>
      </p:sp>
      <p:sp>
        <p:nvSpPr>
          <p:cNvPr id="6" name="TextBox 5">
            <a:extLst>
              <a:ext uri="{FF2B5EF4-FFF2-40B4-BE49-F238E27FC236}">
                <a16:creationId xmlns:a16="http://schemas.microsoft.com/office/drawing/2014/main" id="{DF4D92BD-DC25-BBBE-FE46-709D25E03B91}"/>
              </a:ext>
            </a:extLst>
          </p:cNvPr>
          <p:cNvSpPr txBox="1"/>
          <p:nvPr/>
        </p:nvSpPr>
        <p:spPr>
          <a:xfrm>
            <a:off x="4643283" y="6290326"/>
            <a:ext cx="3863340" cy="400110"/>
          </a:xfrm>
          <a:prstGeom prst="rect">
            <a:avLst/>
          </a:prstGeom>
          <a:noFill/>
        </p:spPr>
        <p:txBody>
          <a:bodyPr wrap="square">
            <a:spAutoFit/>
          </a:bodyPr>
          <a:lstStyle/>
          <a:p>
            <a:r>
              <a:rPr lang="en-US" sz="2000" b="1" dirty="0">
                <a:solidFill>
                  <a:schemeClr val="tx2"/>
                </a:solidFill>
              </a:rPr>
              <a:t>Confusion Matrix after 3 epochs</a:t>
            </a:r>
          </a:p>
        </p:txBody>
      </p:sp>
      <p:pic>
        <p:nvPicPr>
          <p:cNvPr id="5" name="Picture 4" descr="A screenshot of a graph&#10;&#10;Description automatically generated">
            <a:extLst>
              <a:ext uri="{FF2B5EF4-FFF2-40B4-BE49-F238E27FC236}">
                <a16:creationId xmlns:a16="http://schemas.microsoft.com/office/drawing/2014/main" id="{7556963C-6BA7-1D14-8254-78BABED8CC13}"/>
              </a:ext>
            </a:extLst>
          </p:cNvPr>
          <p:cNvPicPr>
            <a:picLocks noChangeAspect="1"/>
          </p:cNvPicPr>
          <p:nvPr/>
        </p:nvPicPr>
        <p:blipFill>
          <a:blip r:embed="rId3"/>
          <a:stretch>
            <a:fillRect/>
          </a:stretch>
        </p:blipFill>
        <p:spPr>
          <a:xfrm>
            <a:off x="2344271" y="2168729"/>
            <a:ext cx="4908176" cy="3592512"/>
          </a:xfrm>
          <a:prstGeom prst="rect">
            <a:avLst/>
          </a:prstGeom>
        </p:spPr>
      </p:pic>
    </p:spTree>
    <p:extLst>
      <p:ext uri="{BB962C8B-B14F-4D97-AF65-F5344CB8AC3E}">
        <p14:creationId xmlns:p14="http://schemas.microsoft.com/office/powerpoint/2010/main" val="322857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5544-C200-BEF3-61CE-CCB5EE891064}"/>
              </a:ext>
            </a:extLst>
          </p:cNvPr>
          <p:cNvSpPr>
            <a:spLocks noGrp="1"/>
          </p:cNvSpPr>
          <p:nvPr>
            <p:ph type="title"/>
          </p:nvPr>
        </p:nvSpPr>
        <p:spPr>
          <a:xfrm>
            <a:off x="1066082" y="594465"/>
            <a:ext cx="4249988" cy="997510"/>
          </a:xfrm>
        </p:spPr>
        <p:txBody>
          <a:bodyPr>
            <a:normAutofit fontScale="90000"/>
          </a:bodyPr>
          <a:lstStyle/>
          <a:p>
            <a:r>
              <a:rPr lang="en-US" dirty="0"/>
              <a:t>Evaluation Metrics</a:t>
            </a:r>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12</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1899681"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Bert</a:t>
            </a:r>
          </a:p>
        </p:txBody>
      </p:sp>
      <p:sp>
        <p:nvSpPr>
          <p:cNvPr id="6" name="TextBox 5">
            <a:extLst>
              <a:ext uri="{FF2B5EF4-FFF2-40B4-BE49-F238E27FC236}">
                <a16:creationId xmlns:a16="http://schemas.microsoft.com/office/drawing/2014/main" id="{DF4D92BD-DC25-BBBE-FE46-709D25E03B91}"/>
              </a:ext>
            </a:extLst>
          </p:cNvPr>
          <p:cNvSpPr txBox="1"/>
          <p:nvPr/>
        </p:nvSpPr>
        <p:spPr>
          <a:xfrm>
            <a:off x="4643283" y="6290326"/>
            <a:ext cx="3961874" cy="400110"/>
          </a:xfrm>
          <a:prstGeom prst="rect">
            <a:avLst/>
          </a:prstGeom>
          <a:noFill/>
        </p:spPr>
        <p:txBody>
          <a:bodyPr wrap="square">
            <a:spAutoFit/>
          </a:bodyPr>
          <a:lstStyle/>
          <a:p>
            <a:r>
              <a:rPr lang="en-US" sz="2000" b="1" dirty="0">
                <a:solidFill>
                  <a:schemeClr val="tx2"/>
                </a:solidFill>
              </a:rPr>
              <a:t>Classification report</a:t>
            </a:r>
          </a:p>
        </p:txBody>
      </p:sp>
      <p:pic>
        <p:nvPicPr>
          <p:cNvPr id="5" name="Picture 4" descr="A screenshot of a computer screen&#10;&#10;Description automatically generated">
            <a:extLst>
              <a:ext uri="{FF2B5EF4-FFF2-40B4-BE49-F238E27FC236}">
                <a16:creationId xmlns:a16="http://schemas.microsoft.com/office/drawing/2014/main" id="{0D6B49F7-87D2-5A8B-983F-DDD86D06EA95}"/>
              </a:ext>
            </a:extLst>
          </p:cNvPr>
          <p:cNvPicPr>
            <a:picLocks noChangeAspect="1"/>
          </p:cNvPicPr>
          <p:nvPr/>
        </p:nvPicPr>
        <p:blipFill>
          <a:blip r:embed="rId3"/>
          <a:stretch>
            <a:fillRect/>
          </a:stretch>
        </p:blipFill>
        <p:spPr>
          <a:xfrm>
            <a:off x="3187599" y="2551802"/>
            <a:ext cx="5090881" cy="2280173"/>
          </a:xfrm>
          <a:prstGeom prst="rect">
            <a:avLst/>
          </a:prstGeom>
        </p:spPr>
      </p:pic>
    </p:spTree>
    <p:extLst>
      <p:ext uri="{BB962C8B-B14F-4D97-AF65-F5344CB8AC3E}">
        <p14:creationId xmlns:p14="http://schemas.microsoft.com/office/powerpoint/2010/main" val="1839158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13</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1899681"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Bert</a:t>
            </a:r>
          </a:p>
        </p:txBody>
      </p:sp>
      <p:sp>
        <p:nvSpPr>
          <p:cNvPr id="9" name="TextBox 8">
            <a:extLst>
              <a:ext uri="{FF2B5EF4-FFF2-40B4-BE49-F238E27FC236}">
                <a16:creationId xmlns:a16="http://schemas.microsoft.com/office/drawing/2014/main" id="{DB3C371A-A9C4-8AE9-41C0-4C5FE0230DEE}"/>
              </a:ext>
            </a:extLst>
          </p:cNvPr>
          <p:cNvSpPr txBox="1"/>
          <p:nvPr/>
        </p:nvSpPr>
        <p:spPr>
          <a:xfrm>
            <a:off x="5165151" y="6315707"/>
            <a:ext cx="6102802" cy="369332"/>
          </a:xfrm>
          <a:prstGeom prst="rect">
            <a:avLst/>
          </a:prstGeom>
          <a:noFill/>
        </p:spPr>
        <p:txBody>
          <a:bodyPr wrap="square">
            <a:spAutoFit/>
          </a:bodyPr>
          <a:lstStyle/>
          <a:p>
            <a:r>
              <a:rPr lang="en-US" sz="1800" b="1" dirty="0">
                <a:solidFill>
                  <a:schemeClr val="tx2"/>
                </a:solidFill>
              </a:rPr>
              <a:t>Learning curve of 3 epochs</a:t>
            </a:r>
          </a:p>
        </p:txBody>
      </p:sp>
      <p:sp>
        <p:nvSpPr>
          <p:cNvPr id="10" name="Title 1">
            <a:extLst>
              <a:ext uri="{FF2B5EF4-FFF2-40B4-BE49-F238E27FC236}">
                <a16:creationId xmlns:a16="http://schemas.microsoft.com/office/drawing/2014/main" id="{B6F03BE9-9484-2FEE-D42F-8E04E37D99B8}"/>
              </a:ext>
            </a:extLst>
          </p:cNvPr>
          <p:cNvSpPr>
            <a:spLocks noGrp="1"/>
          </p:cNvSpPr>
          <p:nvPr>
            <p:ph type="title"/>
          </p:nvPr>
        </p:nvSpPr>
        <p:spPr>
          <a:xfrm>
            <a:off x="862225" y="583673"/>
            <a:ext cx="4249988" cy="997510"/>
          </a:xfrm>
        </p:spPr>
        <p:txBody>
          <a:bodyPr>
            <a:normAutofit fontScale="90000"/>
          </a:bodyPr>
          <a:lstStyle/>
          <a:p>
            <a:r>
              <a:rPr lang="en-US" dirty="0"/>
              <a:t>Evaluation Metrics</a:t>
            </a:r>
          </a:p>
        </p:txBody>
      </p:sp>
      <p:pic>
        <p:nvPicPr>
          <p:cNvPr id="2" name="Picture 1" descr="A graph of a loss and a loss&#10;&#10;Description automatically generated with medium confidence">
            <a:extLst>
              <a:ext uri="{FF2B5EF4-FFF2-40B4-BE49-F238E27FC236}">
                <a16:creationId xmlns:a16="http://schemas.microsoft.com/office/drawing/2014/main" id="{081933DC-9DD4-1CD2-96B4-4EBC1473BBFF}"/>
              </a:ext>
            </a:extLst>
          </p:cNvPr>
          <p:cNvPicPr>
            <a:picLocks noChangeAspect="1"/>
          </p:cNvPicPr>
          <p:nvPr/>
        </p:nvPicPr>
        <p:blipFill>
          <a:blip r:embed="rId3"/>
          <a:stretch>
            <a:fillRect/>
          </a:stretch>
        </p:blipFill>
        <p:spPr>
          <a:xfrm>
            <a:off x="3231776" y="2411636"/>
            <a:ext cx="5943600" cy="2698115"/>
          </a:xfrm>
          <a:prstGeom prst="rect">
            <a:avLst/>
          </a:prstGeom>
        </p:spPr>
      </p:pic>
    </p:spTree>
    <p:extLst>
      <p:ext uri="{BB962C8B-B14F-4D97-AF65-F5344CB8AC3E}">
        <p14:creationId xmlns:p14="http://schemas.microsoft.com/office/powerpoint/2010/main" val="4018018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5544-C200-BEF3-61CE-CCB5EE891064}"/>
              </a:ext>
            </a:extLst>
          </p:cNvPr>
          <p:cNvSpPr>
            <a:spLocks noGrp="1"/>
          </p:cNvSpPr>
          <p:nvPr>
            <p:ph type="title"/>
          </p:nvPr>
        </p:nvSpPr>
        <p:spPr>
          <a:xfrm>
            <a:off x="862225" y="425179"/>
            <a:ext cx="4249988" cy="997510"/>
          </a:xfrm>
        </p:spPr>
        <p:txBody>
          <a:bodyPr>
            <a:normAutofit/>
          </a:bodyPr>
          <a:lstStyle/>
          <a:p>
            <a:r>
              <a:rPr lang="en-US" dirty="0"/>
              <a:t>Results</a:t>
            </a:r>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14</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1858473" y="1309885"/>
            <a:ext cx="1899681"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Bert</a:t>
            </a:r>
          </a:p>
        </p:txBody>
      </p:sp>
      <p:sp>
        <p:nvSpPr>
          <p:cNvPr id="9" name="TextBox 8">
            <a:extLst>
              <a:ext uri="{FF2B5EF4-FFF2-40B4-BE49-F238E27FC236}">
                <a16:creationId xmlns:a16="http://schemas.microsoft.com/office/drawing/2014/main" id="{DB3C371A-A9C4-8AE9-41C0-4C5FE0230DEE}"/>
              </a:ext>
            </a:extLst>
          </p:cNvPr>
          <p:cNvSpPr txBox="1"/>
          <p:nvPr/>
        </p:nvSpPr>
        <p:spPr>
          <a:xfrm>
            <a:off x="5263763" y="6361164"/>
            <a:ext cx="6102802" cy="369332"/>
          </a:xfrm>
          <a:prstGeom prst="rect">
            <a:avLst/>
          </a:prstGeom>
          <a:noFill/>
        </p:spPr>
        <p:txBody>
          <a:bodyPr wrap="square">
            <a:spAutoFit/>
          </a:bodyPr>
          <a:lstStyle/>
          <a:p>
            <a:r>
              <a:rPr lang="en-US" sz="1800" b="1" dirty="0">
                <a:solidFill>
                  <a:schemeClr val="tx2"/>
                </a:solidFill>
              </a:rPr>
              <a:t>Model Prediction</a:t>
            </a:r>
          </a:p>
        </p:txBody>
      </p:sp>
      <p:pic>
        <p:nvPicPr>
          <p:cNvPr id="3" name="Picture 2" descr="A black and white text&#10;&#10;Description automatically generated">
            <a:extLst>
              <a:ext uri="{FF2B5EF4-FFF2-40B4-BE49-F238E27FC236}">
                <a16:creationId xmlns:a16="http://schemas.microsoft.com/office/drawing/2014/main" id="{8D5DF5C7-4D70-3E5E-C70D-08D54B066B04}"/>
              </a:ext>
            </a:extLst>
          </p:cNvPr>
          <p:cNvPicPr>
            <a:picLocks noChangeAspect="1"/>
          </p:cNvPicPr>
          <p:nvPr/>
        </p:nvPicPr>
        <p:blipFill>
          <a:blip r:embed="rId3"/>
          <a:stretch>
            <a:fillRect/>
          </a:stretch>
        </p:blipFill>
        <p:spPr>
          <a:xfrm>
            <a:off x="4481591" y="1422689"/>
            <a:ext cx="3253740" cy="403860"/>
          </a:xfrm>
          <a:prstGeom prst="rect">
            <a:avLst/>
          </a:prstGeom>
        </p:spPr>
      </p:pic>
      <p:pic>
        <p:nvPicPr>
          <p:cNvPr id="4" name="Picture 3" descr="A white paper with black lines&#10;&#10;Description automatically generated">
            <a:extLst>
              <a:ext uri="{FF2B5EF4-FFF2-40B4-BE49-F238E27FC236}">
                <a16:creationId xmlns:a16="http://schemas.microsoft.com/office/drawing/2014/main" id="{E1BEE30D-84FC-2EF7-BD5E-C461C643DA71}"/>
              </a:ext>
            </a:extLst>
          </p:cNvPr>
          <p:cNvPicPr>
            <a:picLocks noChangeAspect="1"/>
          </p:cNvPicPr>
          <p:nvPr/>
        </p:nvPicPr>
        <p:blipFill>
          <a:blip r:embed="rId4"/>
          <a:stretch>
            <a:fillRect/>
          </a:stretch>
        </p:blipFill>
        <p:spPr>
          <a:xfrm>
            <a:off x="2128634" y="1979677"/>
            <a:ext cx="8644142" cy="3942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6773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a:xfrm>
            <a:off x="4414743" y="2330634"/>
            <a:ext cx="5222315" cy="1797611"/>
          </a:xfrm>
        </p:spPr>
        <p:txBody>
          <a:bodyPr>
            <a:normAutofit/>
          </a:bodyPr>
          <a:lstStyle/>
          <a:p>
            <a:r>
              <a:rPr lang="en-US" sz="5400" dirty="0"/>
              <a:t>DistilBert Model</a:t>
            </a:r>
          </a:p>
        </p:txBody>
      </p:sp>
      <p:sp>
        <p:nvSpPr>
          <p:cNvPr id="33" name="Slide Number Placeholder 32">
            <a:extLst>
              <a:ext uri="{FF2B5EF4-FFF2-40B4-BE49-F238E27FC236}">
                <a16:creationId xmlns:a16="http://schemas.microsoft.com/office/drawing/2014/main" id="{EC64CEEC-83BF-60C7-B00E-F2DE1BC02BC2}"/>
              </a:ext>
            </a:extLst>
          </p:cNvPr>
          <p:cNvSpPr>
            <a:spLocks noGrp="1"/>
          </p:cNvSpPr>
          <p:nvPr>
            <p:ph type="sldNum" sz="quarter" idx="12"/>
          </p:nvPr>
        </p:nvSpPr>
        <p:spPr/>
        <p:txBody>
          <a:bodyPr/>
          <a:lstStyle/>
          <a:p>
            <a:fld id="{3A4F6043-7A67-491B-98BC-F933DED7226D}" type="slidenum">
              <a:rPr lang="en-US" smtClean="0"/>
              <a:pPr/>
              <a:t>15</a:t>
            </a:fld>
            <a:endParaRPr lang="en-US" dirty="0"/>
          </a:p>
        </p:txBody>
      </p:sp>
    </p:spTree>
    <p:extLst>
      <p:ext uri="{BB962C8B-B14F-4D97-AF65-F5344CB8AC3E}">
        <p14:creationId xmlns:p14="http://schemas.microsoft.com/office/powerpoint/2010/main" val="771698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p:txBody>
          <a:bodyPr/>
          <a:lstStyle/>
          <a:p>
            <a:r>
              <a:rPr lang="en-US" dirty="0"/>
              <a:t>DistilBert</a:t>
            </a:r>
          </a:p>
        </p:txBody>
      </p:sp>
      <p:sp>
        <p:nvSpPr>
          <p:cNvPr id="35" name="Slide Number Placeholder 34">
            <a:extLst>
              <a:ext uri="{FF2B5EF4-FFF2-40B4-BE49-F238E27FC236}">
                <a16:creationId xmlns:a16="http://schemas.microsoft.com/office/drawing/2014/main" id="{253F77DE-9A00-003D-3E35-AA011DA6A27F}"/>
              </a:ext>
            </a:extLst>
          </p:cNvPr>
          <p:cNvSpPr>
            <a:spLocks noGrp="1"/>
          </p:cNvSpPr>
          <p:nvPr>
            <p:ph type="sldNum" sz="quarter" idx="4"/>
          </p:nvPr>
        </p:nvSpPr>
        <p:spPr/>
        <p:txBody>
          <a:bodyPr/>
          <a:lstStyle/>
          <a:p>
            <a:fld id="{3A4F6043-7A67-491B-98BC-F933DED7226D}" type="slidenum">
              <a:rPr lang="en-US" smtClean="0"/>
              <a:pPr/>
              <a:t>16</a:t>
            </a:fld>
            <a:endParaRPr lang="en-US" dirty="0"/>
          </a:p>
        </p:txBody>
      </p:sp>
      <p:sp>
        <p:nvSpPr>
          <p:cNvPr id="4" name="Slide Number Placeholder 5">
            <a:extLst>
              <a:ext uri="{FF2B5EF4-FFF2-40B4-BE49-F238E27FC236}">
                <a16:creationId xmlns:a16="http://schemas.microsoft.com/office/drawing/2014/main" id="{2AD73156-2390-BB42-48B5-818ECA165475}"/>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16</a:t>
            </a:fld>
            <a:endParaRPr lang="en-US" dirty="0"/>
          </a:p>
        </p:txBody>
      </p:sp>
      <p:pic>
        <p:nvPicPr>
          <p:cNvPr id="5" name="Content Placeholder 4">
            <a:extLst>
              <a:ext uri="{FF2B5EF4-FFF2-40B4-BE49-F238E27FC236}">
                <a16:creationId xmlns:a16="http://schemas.microsoft.com/office/drawing/2014/main" id="{EDC015E0-C7EF-31B8-7388-AFD6E9F16A42}"/>
              </a:ext>
            </a:extLst>
          </p:cNvPr>
          <p:cNvPicPr>
            <a:picLocks noGrp="1" noChangeAspect="1"/>
          </p:cNvPicPr>
          <p:nvPr>
            <p:ph idx="1"/>
          </p:nvPr>
        </p:nvPicPr>
        <p:blipFill>
          <a:blip r:embed="rId3"/>
          <a:stretch>
            <a:fillRect/>
          </a:stretch>
        </p:blipFill>
        <p:spPr>
          <a:xfrm>
            <a:off x="1955856" y="2292617"/>
            <a:ext cx="7888826" cy="378866"/>
          </a:xfrm>
          <a:prstGeom prst="rect">
            <a:avLst/>
          </a:prstGeom>
        </p:spPr>
      </p:pic>
      <p:sp>
        <p:nvSpPr>
          <p:cNvPr id="6" name="TextBox 5">
            <a:extLst>
              <a:ext uri="{FF2B5EF4-FFF2-40B4-BE49-F238E27FC236}">
                <a16:creationId xmlns:a16="http://schemas.microsoft.com/office/drawing/2014/main" id="{48BC1F0B-9C19-D1B3-900D-B84687295314}"/>
              </a:ext>
            </a:extLst>
          </p:cNvPr>
          <p:cNvSpPr txBox="1"/>
          <p:nvPr/>
        </p:nvSpPr>
        <p:spPr>
          <a:xfrm>
            <a:off x="4437530" y="6308209"/>
            <a:ext cx="3845859" cy="369332"/>
          </a:xfrm>
          <a:prstGeom prst="rect">
            <a:avLst/>
          </a:prstGeom>
          <a:noFill/>
        </p:spPr>
        <p:txBody>
          <a:bodyPr wrap="square" rtlCol="0">
            <a:spAutoFit/>
          </a:bodyPr>
          <a:lstStyle/>
          <a:p>
            <a:r>
              <a:rPr lang="en-US" b="1" dirty="0"/>
              <a:t>Load the pre-trained </a:t>
            </a:r>
            <a:r>
              <a:rPr lang="en-US" b="1" dirty="0" err="1"/>
              <a:t>distilbert</a:t>
            </a:r>
            <a:r>
              <a:rPr lang="en-US" b="1" dirty="0"/>
              <a:t> model </a:t>
            </a:r>
          </a:p>
        </p:txBody>
      </p:sp>
    </p:spTree>
    <p:extLst>
      <p:ext uri="{BB962C8B-B14F-4D97-AF65-F5344CB8AC3E}">
        <p14:creationId xmlns:p14="http://schemas.microsoft.com/office/powerpoint/2010/main" val="1006785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10269" y="614882"/>
            <a:ext cx="4249988" cy="997510"/>
          </a:xfrm>
        </p:spPr>
        <p:txBody>
          <a:bodyPr>
            <a:normAutofit/>
          </a:bodyPr>
          <a:lstStyle/>
          <a:p>
            <a:r>
              <a:rPr lang="en-US" dirty="0"/>
              <a:t>Preprocessing</a:t>
            </a:r>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17</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8" y="1600940"/>
            <a:ext cx="3132239"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models</a:t>
            </a:r>
          </a:p>
        </p:txBody>
      </p:sp>
      <p:pic>
        <p:nvPicPr>
          <p:cNvPr id="4" name="Picture 3">
            <a:extLst>
              <a:ext uri="{FF2B5EF4-FFF2-40B4-BE49-F238E27FC236}">
                <a16:creationId xmlns:a16="http://schemas.microsoft.com/office/drawing/2014/main" id="{B066D3D8-AE5F-F30D-AFA3-782E560AD4EC}"/>
              </a:ext>
            </a:extLst>
          </p:cNvPr>
          <p:cNvPicPr>
            <a:picLocks noChangeAspect="1"/>
          </p:cNvPicPr>
          <p:nvPr/>
        </p:nvPicPr>
        <p:blipFill>
          <a:blip r:embed="rId4"/>
          <a:stretch>
            <a:fillRect/>
          </a:stretch>
        </p:blipFill>
        <p:spPr>
          <a:xfrm>
            <a:off x="340659" y="2159940"/>
            <a:ext cx="5943600" cy="1651635"/>
          </a:xfrm>
          <a:prstGeom prst="rect">
            <a:avLst/>
          </a:prstGeom>
        </p:spPr>
      </p:pic>
      <p:sp>
        <p:nvSpPr>
          <p:cNvPr id="6" name="Rectangle 1">
            <a:extLst>
              <a:ext uri="{FF2B5EF4-FFF2-40B4-BE49-F238E27FC236}">
                <a16:creationId xmlns:a16="http://schemas.microsoft.com/office/drawing/2014/main" id="{2CFE889C-11BD-0F6A-FE4C-987AB27BC06D}"/>
              </a:ext>
            </a:extLst>
          </p:cNvPr>
          <p:cNvSpPr>
            <a:spLocks noChangeArrowheads="1"/>
          </p:cNvSpPr>
          <p:nvPr/>
        </p:nvSpPr>
        <p:spPr bwMode="auto">
          <a:xfrm>
            <a:off x="833032" y="3921327"/>
            <a:ext cx="49588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Segoe UI" panose="020B0502040204020203" pitchFamily="34" charset="0"/>
                <a:ea typeface="Aptos" panose="020B0004020202020204" pitchFamily="34" charset="0"/>
                <a:cs typeface="Segoe UI" panose="020B0502040204020203" pitchFamily="34" charset="0"/>
              </a:rPr>
              <a:t>The </a:t>
            </a:r>
            <a:r>
              <a:rPr kumimoji="0" lang="en-US" altLang="en-US" sz="1400" b="1" i="0" u="none" strike="noStrike" cap="none" normalizeH="0" baseline="0" dirty="0" err="1">
                <a:ln>
                  <a:noFill/>
                </a:ln>
                <a:solidFill>
                  <a:srgbClr val="0D0D0D"/>
                </a:solidFill>
                <a:effectLst/>
                <a:latin typeface="Ubuntu Mono" panose="020F0502020204030204" pitchFamily="49" charset="0"/>
                <a:ea typeface="Times New Roman" panose="02020603050405020304" pitchFamily="18" charset="0"/>
                <a:cs typeface="Courier New" panose="02070309020205020404" pitchFamily="49" charset="0"/>
              </a:rPr>
              <a:t>clean_text</a:t>
            </a:r>
            <a:r>
              <a:rPr kumimoji="0" lang="en-US" altLang="en-US" sz="1400" b="0" i="0" u="none" strike="noStrike" cap="none" normalizeH="0" baseline="0" dirty="0">
                <a:ln>
                  <a:noFill/>
                </a:ln>
                <a:solidFill>
                  <a:srgbClr val="0D0D0D"/>
                </a:solidFill>
                <a:effectLst/>
                <a:latin typeface="Segoe UI" panose="020B0502040204020203" pitchFamily="34" charset="0"/>
                <a:ea typeface="Aptos" panose="020B0004020202020204" pitchFamily="34" charset="0"/>
                <a:cs typeface="Segoe UI" panose="020B0502040204020203" pitchFamily="34" charset="0"/>
              </a:rPr>
              <a:t> function preprocesses text data for natural language processing tasks.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8" name="Picture 7" descr="A close-up of a computer code&#10;&#10;Description automatically generated">
            <a:extLst>
              <a:ext uri="{FF2B5EF4-FFF2-40B4-BE49-F238E27FC236}">
                <a16:creationId xmlns:a16="http://schemas.microsoft.com/office/drawing/2014/main" id="{3F4A9EC9-8A79-EF43-58F7-2E2EFD5292C0}"/>
              </a:ext>
            </a:extLst>
          </p:cNvPr>
          <p:cNvPicPr>
            <a:picLocks noChangeAspect="1"/>
          </p:cNvPicPr>
          <p:nvPr/>
        </p:nvPicPr>
        <p:blipFill>
          <a:blip r:embed="rId5"/>
          <a:stretch>
            <a:fillRect/>
          </a:stretch>
        </p:blipFill>
        <p:spPr>
          <a:xfrm>
            <a:off x="833032" y="4700211"/>
            <a:ext cx="4198620" cy="594360"/>
          </a:xfrm>
          <a:prstGeom prst="rect">
            <a:avLst/>
          </a:prstGeom>
        </p:spPr>
      </p:pic>
      <p:sp>
        <p:nvSpPr>
          <p:cNvPr id="13" name="TextBox 12">
            <a:extLst>
              <a:ext uri="{FF2B5EF4-FFF2-40B4-BE49-F238E27FC236}">
                <a16:creationId xmlns:a16="http://schemas.microsoft.com/office/drawing/2014/main" id="{C3DEAC32-5DD6-A5F3-6C1C-9E7C0546419E}"/>
              </a:ext>
            </a:extLst>
          </p:cNvPr>
          <p:cNvSpPr txBox="1"/>
          <p:nvPr/>
        </p:nvSpPr>
        <p:spPr>
          <a:xfrm>
            <a:off x="643218" y="5463842"/>
            <a:ext cx="6100482" cy="523220"/>
          </a:xfrm>
          <a:prstGeom prst="rect">
            <a:avLst/>
          </a:prstGeom>
          <a:noFill/>
        </p:spPr>
        <p:txBody>
          <a:bodyPr wrap="square">
            <a:spAutoFit/>
          </a:bodyPr>
          <a:lstStyle/>
          <a:p>
            <a:r>
              <a:rPr lang="en-US" sz="1400" dirty="0">
                <a:solidFill>
                  <a:srgbClr val="0D0D0D"/>
                </a:solidFill>
                <a:effectLst/>
                <a:highlight>
                  <a:srgbClr val="FFFFFF"/>
                </a:highlight>
                <a:latin typeface="Segoe UI" panose="020B0502040204020203" pitchFamily="34" charset="0"/>
                <a:ea typeface="Aptos" panose="020B0004020202020204" pitchFamily="34" charset="0"/>
              </a:rPr>
              <a:t>encode categorical labels into numerical values for both the training and test datasets. </a:t>
            </a:r>
            <a:endParaRPr lang="en-US" sz="1400" dirty="0"/>
          </a:p>
        </p:txBody>
      </p:sp>
      <p:pic>
        <p:nvPicPr>
          <p:cNvPr id="14" name="Picture 13">
            <a:extLst>
              <a:ext uri="{FF2B5EF4-FFF2-40B4-BE49-F238E27FC236}">
                <a16:creationId xmlns:a16="http://schemas.microsoft.com/office/drawing/2014/main" id="{74952567-B6D5-BC74-5894-6D7B93E64E51}"/>
              </a:ext>
            </a:extLst>
          </p:cNvPr>
          <p:cNvPicPr>
            <a:picLocks noChangeAspect="1"/>
          </p:cNvPicPr>
          <p:nvPr/>
        </p:nvPicPr>
        <p:blipFill>
          <a:blip r:embed="rId6"/>
          <a:stretch>
            <a:fillRect/>
          </a:stretch>
        </p:blipFill>
        <p:spPr>
          <a:xfrm>
            <a:off x="6914701" y="4110258"/>
            <a:ext cx="4198620" cy="312420"/>
          </a:xfrm>
          <a:prstGeom prst="rect">
            <a:avLst/>
          </a:prstGeom>
        </p:spPr>
      </p:pic>
      <p:sp>
        <p:nvSpPr>
          <p:cNvPr id="16" name="TextBox 15">
            <a:extLst>
              <a:ext uri="{FF2B5EF4-FFF2-40B4-BE49-F238E27FC236}">
                <a16:creationId xmlns:a16="http://schemas.microsoft.com/office/drawing/2014/main" id="{DD39DAED-F781-AAC3-C1D6-FE20ABBD56B2}"/>
              </a:ext>
            </a:extLst>
          </p:cNvPr>
          <p:cNvSpPr txBox="1"/>
          <p:nvPr/>
        </p:nvSpPr>
        <p:spPr>
          <a:xfrm>
            <a:off x="5605182" y="4700211"/>
            <a:ext cx="6100482" cy="325923"/>
          </a:xfrm>
          <a:prstGeom prst="rect">
            <a:avLst/>
          </a:prstGeom>
          <a:noFill/>
        </p:spPr>
        <p:txBody>
          <a:bodyPr wrap="square">
            <a:spAutoFit/>
          </a:bodyPr>
          <a:lstStyle/>
          <a:p>
            <a:pPr marL="0" marR="0">
              <a:lnSpc>
                <a:spcPct val="115000"/>
              </a:lnSpc>
              <a:spcBef>
                <a:spcPts val="0"/>
              </a:spcBef>
              <a:spcAft>
                <a:spcPts val="800"/>
              </a:spcAft>
            </a:pPr>
            <a:r>
              <a:rPr lang="en-US" sz="1400" kern="100" dirty="0">
                <a:solidFill>
                  <a:srgbClr val="0D0D0D"/>
                </a:solidFill>
                <a:effectLst/>
                <a:highlight>
                  <a:srgbClr val="FFFFFF"/>
                </a:highlight>
                <a:latin typeface="Segoe UI" panose="020B0502040204020203" pitchFamily="34" charset="0"/>
                <a:ea typeface="Aptos" panose="020B0004020202020204" pitchFamily="34" charset="0"/>
                <a:cs typeface="Arial" panose="020B0604020202020204" pitchFamily="34" charset="0"/>
              </a:rPr>
              <a:t>This code initializes the tokenizer for </a:t>
            </a:r>
            <a:r>
              <a:rPr lang="en-US" sz="1400" kern="100" dirty="0" err="1">
                <a:solidFill>
                  <a:srgbClr val="0D0D0D"/>
                </a:solidFill>
                <a:effectLst/>
                <a:highlight>
                  <a:srgbClr val="FFFFFF"/>
                </a:highlight>
                <a:latin typeface="Segoe UI" panose="020B0502040204020203" pitchFamily="34" charset="0"/>
                <a:ea typeface="Aptos" panose="020B0004020202020204" pitchFamily="34" charset="0"/>
                <a:cs typeface="Arial" panose="020B0604020202020204" pitchFamily="34" charset="0"/>
              </a:rPr>
              <a:t>DistilBERT</a:t>
            </a:r>
            <a:r>
              <a:rPr lang="en-US" sz="1400" kern="100" dirty="0">
                <a:solidFill>
                  <a:srgbClr val="0D0D0D"/>
                </a:solidFill>
                <a:effectLst/>
                <a:highlight>
                  <a:srgbClr val="FFFFFF"/>
                </a:highlight>
                <a:latin typeface="Segoe UI" panose="020B0502040204020203" pitchFamily="34" charset="0"/>
                <a:ea typeface="Aptos" panose="020B0004020202020204" pitchFamily="34" charset="0"/>
                <a:cs typeface="Arial" panose="020B0604020202020204" pitchFamily="34" charset="0"/>
              </a:rPr>
              <a:t>, a type of language model. </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026734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18</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(1</a:t>
            </a:r>
            <a:r>
              <a:rPr lang="en-US" baseline="30000" dirty="0"/>
              <a:t>st</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75047" y="479798"/>
            <a:ext cx="4249988" cy="997510"/>
          </a:xfrm>
        </p:spPr>
        <p:txBody>
          <a:bodyPr>
            <a:normAutofit/>
          </a:bodyPr>
          <a:lstStyle/>
          <a:p>
            <a:r>
              <a:rPr lang="en-US" dirty="0"/>
              <a:t>Preprocessing</a:t>
            </a:r>
          </a:p>
        </p:txBody>
      </p:sp>
      <p:pic>
        <p:nvPicPr>
          <p:cNvPr id="2" name="Picture 1" descr="A screenshot of a computer program&#10;&#10;Description automatically generated">
            <a:extLst>
              <a:ext uri="{FF2B5EF4-FFF2-40B4-BE49-F238E27FC236}">
                <a16:creationId xmlns:a16="http://schemas.microsoft.com/office/drawing/2014/main" id="{06A7F005-5B18-244D-69C2-B03235BFF148}"/>
              </a:ext>
            </a:extLst>
          </p:cNvPr>
          <p:cNvPicPr>
            <a:picLocks noChangeAspect="1"/>
          </p:cNvPicPr>
          <p:nvPr/>
        </p:nvPicPr>
        <p:blipFill>
          <a:blip r:embed="rId3"/>
          <a:stretch>
            <a:fillRect/>
          </a:stretch>
        </p:blipFill>
        <p:spPr>
          <a:xfrm>
            <a:off x="1592580" y="2270732"/>
            <a:ext cx="4503420" cy="2461260"/>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E4760299-62AE-D30D-A423-EB3C0A06BAAE}"/>
              </a:ext>
            </a:extLst>
          </p:cNvPr>
          <p:cNvPicPr>
            <a:picLocks noChangeAspect="1"/>
          </p:cNvPicPr>
          <p:nvPr/>
        </p:nvPicPr>
        <p:blipFill>
          <a:blip r:embed="rId3"/>
          <a:stretch>
            <a:fillRect/>
          </a:stretch>
        </p:blipFill>
        <p:spPr>
          <a:xfrm>
            <a:off x="6614384" y="2270732"/>
            <a:ext cx="4503420" cy="2461260"/>
          </a:xfrm>
          <a:prstGeom prst="rect">
            <a:avLst/>
          </a:prstGeom>
        </p:spPr>
      </p:pic>
      <p:sp>
        <p:nvSpPr>
          <p:cNvPr id="11" name="Content Placeholder 3">
            <a:extLst>
              <a:ext uri="{FF2B5EF4-FFF2-40B4-BE49-F238E27FC236}">
                <a16:creationId xmlns:a16="http://schemas.microsoft.com/office/drawing/2014/main" id="{27028AA8-6B3E-8D8B-65AC-E7125F97B9F4}"/>
              </a:ext>
            </a:extLst>
          </p:cNvPr>
          <p:cNvSpPr txBox="1">
            <a:spLocks/>
          </p:cNvSpPr>
          <p:nvPr/>
        </p:nvSpPr>
        <p:spPr>
          <a:xfrm>
            <a:off x="7156226" y="1600939"/>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(2</a:t>
            </a:r>
            <a:r>
              <a:rPr lang="en-US" baseline="30000" dirty="0"/>
              <a:t>nd</a:t>
            </a:r>
            <a:r>
              <a:rPr lang="en-US" dirty="0"/>
              <a:t> model)</a:t>
            </a:r>
          </a:p>
        </p:txBody>
      </p:sp>
      <p:pic>
        <p:nvPicPr>
          <p:cNvPr id="13" name="Picture 12">
            <a:extLst>
              <a:ext uri="{FF2B5EF4-FFF2-40B4-BE49-F238E27FC236}">
                <a16:creationId xmlns:a16="http://schemas.microsoft.com/office/drawing/2014/main" id="{746C88A9-1DD2-607F-7406-43DA1B589CE4}"/>
              </a:ext>
            </a:extLst>
          </p:cNvPr>
          <p:cNvPicPr>
            <a:picLocks noChangeAspect="1"/>
          </p:cNvPicPr>
          <p:nvPr/>
        </p:nvPicPr>
        <p:blipFill>
          <a:blip r:embed="rId4"/>
          <a:stretch>
            <a:fillRect/>
          </a:stretch>
        </p:blipFill>
        <p:spPr>
          <a:xfrm>
            <a:off x="502561" y="5266336"/>
            <a:ext cx="5394960" cy="518160"/>
          </a:xfrm>
          <a:prstGeom prst="rect">
            <a:avLst/>
          </a:prstGeom>
        </p:spPr>
      </p:pic>
      <p:pic>
        <p:nvPicPr>
          <p:cNvPr id="14" name="Picture 13">
            <a:extLst>
              <a:ext uri="{FF2B5EF4-FFF2-40B4-BE49-F238E27FC236}">
                <a16:creationId xmlns:a16="http://schemas.microsoft.com/office/drawing/2014/main" id="{9EDB7973-A079-E82F-84AC-83EE50F5E084}"/>
              </a:ext>
            </a:extLst>
          </p:cNvPr>
          <p:cNvPicPr>
            <a:picLocks noChangeAspect="1"/>
          </p:cNvPicPr>
          <p:nvPr/>
        </p:nvPicPr>
        <p:blipFill>
          <a:blip r:embed="rId4"/>
          <a:stretch>
            <a:fillRect/>
          </a:stretch>
        </p:blipFill>
        <p:spPr>
          <a:xfrm>
            <a:off x="6294479" y="5266336"/>
            <a:ext cx="5394960" cy="518160"/>
          </a:xfrm>
          <a:prstGeom prst="rect">
            <a:avLst/>
          </a:prstGeom>
        </p:spPr>
      </p:pic>
    </p:spTree>
    <p:extLst>
      <p:ext uri="{BB962C8B-B14F-4D97-AF65-F5344CB8AC3E}">
        <p14:creationId xmlns:p14="http://schemas.microsoft.com/office/powerpoint/2010/main" val="4244206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19</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(3</a:t>
            </a:r>
            <a:r>
              <a:rPr lang="en-US" baseline="30000" dirty="0"/>
              <a:t>rd</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75047" y="479798"/>
            <a:ext cx="4249988" cy="997510"/>
          </a:xfrm>
        </p:spPr>
        <p:txBody>
          <a:bodyPr>
            <a:normAutofit/>
          </a:bodyPr>
          <a:lstStyle/>
          <a:p>
            <a:r>
              <a:rPr lang="en-US" dirty="0"/>
              <a:t>Preprocessing</a:t>
            </a:r>
          </a:p>
        </p:txBody>
      </p:sp>
      <p:pic>
        <p:nvPicPr>
          <p:cNvPr id="2" name="Picture 1" descr="A screenshot of a computer program&#10;&#10;Description automatically generated">
            <a:extLst>
              <a:ext uri="{FF2B5EF4-FFF2-40B4-BE49-F238E27FC236}">
                <a16:creationId xmlns:a16="http://schemas.microsoft.com/office/drawing/2014/main" id="{06A7F005-5B18-244D-69C2-B03235BFF148}"/>
              </a:ext>
            </a:extLst>
          </p:cNvPr>
          <p:cNvPicPr>
            <a:picLocks noChangeAspect="1"/>
          </p:cNvPicPr>
          <p:nvPr/>
        </p:nvPicPr>
        <p:blipFill>
          <a:blip r:embed="rId3"/>
          <a:stretch>
            <a:fillRect/>
          </a:stretch>
        </p:blipFill>
        <p:spPr>
          <a:xfrm>
            <a:off x="1592580" y="2270732"/>
            <a:ext cx="4503420" cy="2461260"/>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E4760299-62AE-D30D-A423-EB3C0A06BAAE}"/>
              </a:ext>
            </a:extLst>
          </p:cNvPr>
          <p:cNvPicPr>
            <a:picLocks noChangeAspect="1"/>
          </p:cNvPicPr>
          <p:nvPr/>
        </p:nvPicPr>
        <p:blipFill>
          <a:blip r:embed="rId3"/>
          <a:stretch>
            <a:fillRect/>
          </a:stretch>
        </p:blipFill>
        <p:spPr>
          <a:xfrm>
            <a:off x="6614384" y="2270732"/>
            <a:ext cx="4503420" cy="2461260"/>
          </a:xfrm>
          <a:prstGeom prst="rect">
            <a:avLst/>
          </a:prstGeom>
        </p:spPr>
      </p:pic>
      <p:sp>
        <p:nvSpPr>
          <p:cNvPr id="11" name="Content Placeholder 3">
            <a:extLst>
              <a:ext uri="{FF2B5EF4-FFF2-40B4-BE49-F238E27FC236}">
                <a16:creationId xmlns:a16="http://schemas.microsoft.com/office/drawing/2014/main" id="{27028AA8-6B3E-8D8B-65AC-E7125F97B9F4}"/>
              </a:ext>
            </a:extLst>
          </p:cNvPr>
          <p:cNvSpPr txBox="1">
            <a:spLocks/>
          </p:cNvSpPr>
          <p:nvPr/>
        </p:nvSpPr>
        <p:spPr>
          <a:xfrm>
            <a:off x="7156226" y="1600939"/>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(4</a:t>
            </a:r>
            <a:r>
              <a:rPr lang="en-US" baseline="30000" dirty="0"/>
              <a:t>th</a:t>
            </a:r>
            <a:r>
              <a:rPr lang="en-US" dirty="0"/>
              <a:t>  model)</a:t>
            </a:r>
          </a:p>
        </p:txBody>
      </p:sp>
      <p:pic>
        <p:nvPicPr>
          <p:cNvPr id="3" name="Picture 2">
            <a:extLst>
              <a:ext uri="{FF2B5EF4-FFF2-40B4-BE49-F238E27FC236}">
                <a16:creationId xmlns:a16="http://schemas.microsoft.com/office/drawing/2014/main" id="{A7522122-1D9F-2396-86B1-D371858135F7}"/>
              </a:ext>
            </a:extLst>
          </p:cNvPr>
          <p:cNvPicPr>
            <a:picLocks noChangeAspect="1"/>
          </p:cNvPicPr>
          <p:nvPr/>
        </p:nvPicPr>
        <p:blipFill>
          <a:blip r:embed="rId4"/>
          <a:stretch>
            <a:fillRect/>
          </a:stretch>
        </p:blipFill>
        <p:spPr>
          <a:xfrm>
            <a:off x="1463040" y="5017030"/>
            <a:ext cx="4762500" cy="480060"/>
          </a:xfrm>
          <a:prstGeom prst="rect">
            <a:avLst/>
          </a:prstGeom>
        </p:spPr>
      </p:pic>
      <p:pic>
        <p:nvPicPr>
          <p:cNvPr id="4" name="Picture 3" descr="A white rectangular sign with black text&#10;&#10;Description automatically generated">
            <a:extLst>
              <a:ext uri="{FF2B5EF4-FFF2-40B4-BE49-F238E27FC236}">
                <a16:creationId xmlns:a16="http://schemas.microsoft.com/office/drawing/2014/main" id="{A8C37DBA-AD25-9FA4-810D-7C614800B6B5}"/>
              </a:ext>
            </a:extLst>
          </p:cNvPr>
          <p:cNvPicPr>
            <a:picLocks noChangeAspect="1"/>
          </p:cNvPicPr>
          <p:nvPr/>
        </p:nvPicPr>
        <p:blipFill>
          <a:blip r:embed="rId5"/>
          <a:stretch>
            <a:fillRect/>
          </a:stretch>
        </p:blipFill>
        <p:spPr>
          <a:xfrm>
            <a:off x="6435852" y="5030477"/>
            <a:ext cx="5067300" cy="495300"/>
          </a:xfrm>
          <a:prstGeom prst="rect">
            <a:avLst/>
          </a:prstGeom>
        </p:spPr>
      </p:pic>
    </p:spTree>
    <p:extLst>
      <p:ext uri="{BB962C8B-B14F-4D97-AF65-F5344CB8AC3E}">
        <p14:creationId xmlns:p14="http://schemas.microsoft.com/office/powerpoint/2010/main" val="821242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570873" y="327507"/>
            <a:ext cx="5646541" cy="604837"/>
          </a:xfrm>
        </p:spPr>
        <p:txBody>
          <a:bodyPr>
            <a:normAutofit fontScale="90000"/>
          </a:bodyPr>
          <a:lstStyle/>
          <a:p>
            <a:r>
              <a:rPr lang="en-US" dirty="0"/>
              <a:t>Content</a:t>
            </a:r>
          </a:p>
        </p:txBody>
      </p:sp>
      <p:sp>
        <p:nvSpPr>
          <p:cNvPr id="6" name="Subtitle 5">
            <a:extLst>
              <a:ext uri="{FF2B5EF4-FFF2-40B4-BE49-F238E27FC236}">
                <a16:creationId xmlns:a16="http://schemas.microsoft.com/office/drawing/2014/main" id="{4552F1CF-68AA-447B-B5B0-C65BB72A5D6D}"/>
              </a:ext>
            </a:extLst>
          </p:cNvPr>
          <p:cNvSpPr>
            <a:spLocks noGrp="1"/>
          </p:cNvSpPr>
          <p:nvPr>
            <p:ph type="body" sz="quarter" idx="10"/>
          </p:nvPr>
        </p:nvSpPr>
        <p:spPr>
          <a:xfrm>
            <a:off x="1171596" y="1019967"/>
            <a:ext cx="5309886" cy="5067068"/>
          </a:xfrm>
        </p:spPr>
        <p:txBody>
          <a:bodyPr vert="horz" lIns="91440" tIns="45720" rIns="91440" bIns="45720" rtlCol="0" anchor="t">
            <a:normAutofit fontScale="85000" lnSpcReduction="20000"/>
          </a:bodyPr>
          <a:lstStyle/>
          <a:p>
            <a:pPr marL="342900" indent="-342900">
              <a:buFont typeface="Wingdings" panose="05000000000000000000" pitchFamily="2" charset="2"/>
              <a:buChar char="q"/>
            </a:pPr>
            <a:r>
              <a:rPr lang="en-US" sz="2400" b="1" dirty="0"/>
              <a:t>Introduction</a:t>
            </a:r>
          </a:p>
          <a:p>
            <a:pPr marL="342900" indent="-342900">
              <a:buFont typeface="Wingdings" panose="05000000000000000000" pitchFamily="2" charset="2"/>
              <a:buChar char="q"/>
            </a:pPr>
            <a:r>
              <a:rPr lang="en-US" sz="2400" b="1" dirty="0"/>
              <a:t>Bert</a:t>
            </a:r>
          </a:p>
          <a:p>
            <a:pPr marL="342900" indent="-342900">
              <a:buFont typeface="Arial" panose="020B0604020202020204" pitchFamily="34" charset="0"/>
              <a:buChar char="•"/>
            </a:pPr>
            <a:r>
              <a:rPr lang="en-US" dirty="0"/>
              <a:t>Pre-Processing</a:t>
            </a:r>
          </a:p>
          <a:p>
            <a:pPr marL="342900" indent="-342900">
              <a:buFont typeface="Arial" panose="020B0604020202020204" pitchFamily="34" charset="0"/>
              <a:buChar char="•"/>
            </a:pPr>
            <a:r>
              <a:rPr lang="en-US" dirty="0"/>
              <a:t>Evaluation Metrics</a:t>
            </a:r>
          </a:p>
          <a:p>
            <a:pPr marL="342900" indent="-342900">
              <a:buFont typeface="Arial" panose="020B0604020202020204" pitchFamily="34" charset="0"/>
              <a:buChar char="•"/>
            </a:pPr>
            <a:r>
              <a:rPr lang="en-US" dirty="0"/>
              <a:t>Results</a:t>
            </a:r>
          </a:p>
          <a:p>
            <a:pPr marL="342900" indent="-342900">
              <a:buFont typeface="Wingdings" panose="05000000000000000000" pitchFamily="2" charset="2"/>
              <a:buChar char="q"/>
            </a:pPr>
            <a:r>
              <a:rPr lang="en-US" sz="2400" b="1" dirty="0"/>
              <a:t>DistilBert (model 1, model 2, model 3, model 4)</a:t>
            </a:r>
          </a:p>
          <a:p>
            <a:pPr marL="342900" indent="-342900">
              <a:buFont typeface="Arial" panose="020B0604020202020204" pitchFamily="34" charset="0"/>
              <a:buChar char="•"/>
            </a:pPr>
            <a:r>
              <a:rPr lang="en-US" dirty="0"/>
              <a:t>Pre-Processing</a:t>
            </a:r>
          </a:p>
          <a:p>
            <a:pPr marL="342900" indent="-342900">
              <a:buFont typeface="Arial" panose="020B0604020202020204" pitchFamily="34" charset="0"/>
              <a:buChar char="•"/>
            </a:pPr>
            <a:r>
              <a:rPr lang="en-US" dirty="0"/>
              <a:t>Evaluation Metrics</a:t>
            </a:r>
          </a:p>
          <a:p>
            <a:pPr marL="342900" indent="-342900">
              <a:buFont typeface="Arial" panose="020B0604020202020204" pitchFamily="34" charset="0"/>
              <a:buChar char="•"/>
            </a:pPr>
            <a:r>
              <a:rPr lang="en-US" dirty="0"/>
              <a:t>Results</a:t>
            </a:r>
          </a:p>
          <a:p>
            <a:pPr marL="342900" indent="-342900">
              <a:buFont typeface="Wingdings" panose="05000000000000000000" pitchFamily="2" charset="2"/>
              <a:buChar char="q"/>
            </a:pPr>
            <a:r>
              <a:rPr lang="en-US" sz="2400" b="1" dirty="0"/>
              <a:t>Comparison</a:t>
            </a:r>
          </a:p>
          <a:p>
            <a:endParaRPr lang="en-US" sz="2400" dirty="0"/>
          </a:p>
          <a:p>
            <a:r>
              <a:rPr lang="en-US" sz="2400" dirty="0"/>
              <a:t>   </a:t>
            </a:r>
          </a:p>
          <a:p>
            <a:endParaRPr lang="en-US" dirty="0"/>
          </a:p>
        </p:txBody>
      </p:sp>
    </p:spTree>
    <p:extLst>
      <p:ext uri="{BB962C8B-B14F-4D97-AF65-F5344CB8AC3E}">
        <p14:creationId xmlns:p14="http://schemas.microsoft.com/office/powerpoint/2010/main" val="4045600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20</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(1</a:t>
            </a:r>
            <a:r>
              <a:rPr lang="en-US" baseline="30000" dirty="0"/>
              <a:t>st</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75047" y="479798"/>
            <a:ext cx="4249988" cy="997510"/>
          </a:xfrm>
        </p:spPr>
        <p:txBody>
          <a:bodyPr>
            <a:normAutofit/>
          </a:bodyPr>
          <a:lstStyle/>
          <a:p>
            <a:r>
              <a:rPr lang="en-US" dirty="0"/>
              <a:t> Model variation</a:t>
            </a:r>
          </a:p>
        </p:txBody>
      </p:sp>
      <p:sp>
        <p:nvSpPr>
          <p:cNvPr id="11" name="Content Placeholder 3">
            <a:extLst>
              <a:ext uri="{FF2B5EF4-FFF2-40B4-BE49-F238E27FC236}">
                <a16:creationId xmlns:a16="http://schemas.microsoft.com/office/drawing/2014/main" id="{27028AA8-6B3E-8D8B-65AC-E7125F97B9F4}"/>
              </a:ext>
            </a:extLst>
          </p:cNvPr>
          <p:cNvSpPr txBox="1">
            <a:spLocks/>
          </p:cNvSpPr>
          <p:nvPr/>
        </p:nvSpPr>
        <p:spPr>
          <a:xfrm>
            <a:off x="7156226" y="1600939"/>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(2</a:t>
            </a:r>
            <a:r>
              <a:rPr lang="en-US" baseline="30000" dirty="0"/>
              <a:t>nd</a:t>
            </a:r>
            <a:r>
              <a:rPr lang="en-US" dirty="0"/>
              <a:t> model)</a:t>
            </a:r>
          </a:p>
        </p:txBody>
      </p:sp>
      <p:pic>
        <p:nvPicPr>
          <p:cNvPr id="3" name="Picture 2" descr="A close up of text&#10;&#10;Description automatically generated">
            <a:extLst>
              <a:ext uri="{FF2B5EF4-FFF2-40B4-BE49-F238E27FC236}">
                <a16:creationId xmlns:a16="http://schemas.microsoft.com/office/drawing/2014/main" id="{BB8C9615-0701-E738-8334-927C6BA5F7DD}"/>
              </a:ext>
            </a:extLst>
          </p:cNvPr>
          <p:cNvPicPr>
            <a:picLocks noChangeAspect="1"/>
          </p:cNvPicPr>
          <p:nvPr/>
        </p:nvPicPr>
        <p:blipFill>
          <a:blip r:embed="rId3"/>
          <a:stretch>
            <a:fillRect/>
          </a:stretch>
        </p:blipFill>
        <p:spPr>
          <a:xfrm>
            <a:off x="1871606" y="2472241"/>
            <a:ext cx="3787140" cy="586740"/>
          </a:xfrm>
          <a:prstGeom prst="rect">
            <a:avLst/>
          </a:prstGeom>
        </p:spPr>
      </p:pic>
      <p:pic>
        <p:nvPicPr>
          <p:cNvPr id="4" name="Picture 3">
            <a:extLst>
              <a:ext uri="{FF2B5EF4-FFF2-40B4-BE49-F238E27FC236}">
                <a16:creationId xmlns:a16="http://schemas.microsoft.com/office/drawing/2014/main" id="{23967B85-29F3-F888-8794-77A5153DF569}"/>
              </a:ext>
            </a:extLst>
          </p:cNvPr>
          <p:cNvPicPr>
            <a:picLocks noChangeAspect="1"/>
          </p:cNvPicPr>
          <p:nvPr/>
        </p:nvPicPr>
        <p:blipFill>
          <a:blip r:embed="rId4"/>
          <a:stretch>
            <a:fillRect/>
          </a:stretch>
        </p:blipFill>
        <p:spPr>
          <a:xfrm>
            <a:off x="7022726" y="2587662"/>
            <a:ext cx="3848100" cy="624840"/>
          </a:xfrm>
          <a:prstGeom prst="rect">
            <a:avLst/>
          </a:prstGeom>
        </p:spPr>
      </p:pic>
      <p:sp>
        <p:nvSpPr>
          <p:cNvPr id="5" name="Content Placeholder 3">
            <a:extLst>
              <a:ext uri="{FF2B5EF4-FFF2-40B4-BE49-F238E27FC236}">
                <a16:creationId xmlns:a16="http://schemas.microsoft.com/office/drawing/2014/main" id="{CD2BAEE5-C800-8590-2C30-FB46B987C8B4}"/>
              </a:ext>
            </a:extLst>
          </p:cNvPr>
          <p:cNvSpPr txBox="1">
            <a:spLocks/>
          </p:cNvSpPr>
          <p:nvPr/>
        </p:nvSpPr>
        <p:spPr>
          <a:xfrm>
            <a:off x="2037379" y="3976587"/>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(3</a:t>
            </a:r>
            <a:r>
              <a:rPr lang="en-US" baseline="30000" dirty="0"/>
              <a:t>rd</a:t>
            </a:r>
            <a:r>
              <a:rPr lang="en-US" dirty="0"/>
              <a:t> model)</a:t>
            </a:r>
          </a:p>
        </p:txBody>
      </p:sp>
      <p:sp>
        <p:nvSpPr>
          <p:cNvPr id="6" name="Content Placeholder 3">
            <a:extLst>
              <a:ext uri="{FF2B5EF4-FFF2-40B4-BE49-F238E27FC236}">
                <a16:creationId xmlns:a16="http://schemas.microsoft.com/office/drawing/2014/main" id="{7FFB2228-D2C0-EA7A-A9EF-35385B2DD5C2}"/>
              </a:ext>
            </a:extLst>
          </p:cNvPr>
          <p:cNvSpPr txBox="1">
            <a:spLocks/>
          </p:cNvSpPr>
          <p:nvPr/>
        </p:nvSpPr>
        <p:spPr>
          <a:xfrm>
            <a:off x="7383630" y="3976587"/>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(4</a:t>
            </a:r>
            <a:r>
              <a:rPr lang="en-US" baseline="30000" dirty="0"/>
              <a:t>th</a:t>
            </a:r>
            <a:r>
              <a:rPr lang="en-US" dirty="0"/>
              <a:t>  model)</a:t>
            </a:r>
          </a:p>
        </p:txBody>
      </p:sp>
      <p:pic>
        <p:nvPicPr>
          <p:cNvPr id="9" name="Picture 8" descr="A computer screen shot of words&#10;&#10;Description automatically generated">
            <a:extLst>
              <a:ext uri="{FF2B5EF4-FFF2-40B4-BE49-F238E27FC236}">
                <a16:creationId xmlns:a16="http://schemas.microsoft.com/office/drawing/2014/main" id="{458A47CC-EBD1-7B3D-D022-95B8E34212C7}"/>
              </a:ext>
            </a:extLst>
          </p:cNvPr>
          <p:cNvPicPr>
            <a:picLocks noChangeAspect="1"/>
          </p:cNvPicPr>
          <p:nvPr/>
        </p:nvPicPr>
        <p:blipFill>
          <a:blip r:embed="rId5"/>
          <a:stretch>
            <a:fillRect/>
          </a:stretch>
        </p:blipFill>
        <p:spPr>
          <a:xfrm>
            <a:off x="1871606" y="4978930"/>
            <a:ext cx="3375660" cy="556260"/>
          </a:xfrm>
          <a:prstGeom prst="rect">
            <a:avLst/>
          </a:prstGeom>
        </p:spPr>
      </p:pic>
      <p:pic>
        <p:nvPicPr>
          <p:cNvPr id="12" name="Picture 11" descr="A screenshot of a computer code&#10;&#10;Description automatically generated">
            <a:extLst>
              <a:ext uri="{FF2B5EF4-FFF2-40B4-BE49-F238E27FC236}">
                <a16:creationId xmlns:a16="http://schemas.microsoft.com/office/drawing/2014/main" id="{98AB8BDF-E64D-0B97-A3FD-2DF9DD734717}"/>
              </a:ext>
            </a:extLst>
          </p:cNvPr>
          <p:cNvPicPr>
            <a:picLocks noChangeAspect="1"/>
          </p:cNvPicPr>
          <p:nvPr/>
        </p:nvPicPr>
        <p:blipFill>
          <a:blip r:embed="rId6"/>
          <a:stretch>
            <a:fillRect/>
          </a:stretch>
        </p:blipFill>
        <p:spPr>
          <a:xfrm>
            <a:off x="6797876" y="4914160"/>
            <a:ext cx="4434900" cy="644387"/>
          </a:xfrm>
          <a:prstGeom prst="rect">
            <a:avLst/>
          </a:prstGeom>
        </p:spPr>
      </p:pic>
      <p:sp>
        <p:nvSpPr>
          <p:cNvPr id="15" name="TextBox 14">
            <a:extLst>
              <a:ext uri="{FF2B5EF4-FFF2-40B4-BE49-F238E27FC236}">
                <a16:creationId xmlns:a16="http://schemas.microsoft.com/office/drawing/2014/main" id="{47C93E6A-7CB8-AFF3-F570-B6BFD51495A7}"/>
              </a:ext>
            </a:extLst>
          </p:cNvPr>
          <p:cNvSpPr txBox="1"/>
          <p:nvPr/>
        </p:nvSpPr>
        <p:spPr>
          <a:xfrm>
            <a:off x="4722682" y="6328949"/>
            <a:ext cx="3863340" cy="400110"/>
          </a:xfrm>
          <a:prstGeom prst="rect">
            <a:avLst/>
          </a:prstGeom>
          <a:noFill/>
        </p:spPr>
        <p:txBody>
          <a:bodyPr wrap="square">
            <a:spAutoFit/>
          </a:bodyPr>
          <a:lstStyle/>
          <a:p>
            <a:r>
              <a:rPr lang="en-US" sz="2000" b="1" dirty="0">
                <a:solidFill>
                  <a:schemeClr val="tx2"/>
                </a:solidFill>
              </a:rPr>
              <a:t>Variation in the learning rate</a:t>
            </a:r>
          </a:p>
        </p:txBody>
      </p:sp>
    </p:spTree>
    <p:extLst>
      <p:ext uri="{BB962C8B-B14F-4D97-AF65-F5344CB8AC3E}">
        <p14:creationId xmlns:p14="http://schemas.microsoft.com/office/powerpoint/2010/main" val="3409302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21</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(1</a:t>
            </a:r>
            <a:r>
              <a:rPr lang="en-US" baseline="30000" dirty="0"/>
              <a:t>st</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913683" y="529051"/>
            <a:ext cx="4249988" cy="997510"/>
          </a:xfrm>
        </p:spPr>
        <p:txBody>
          <a:bodyPr>
            <a:normAutofit/>
          </a:bodyPr>
          <a:lstStyle/>
          <a:p>
            <a:r>
              <a:rPr lang="en-US" dirty="0"/>
              <a:t>Confusion matrix</a:t>
            </a:r>
          </a:p>
        </p:txBody>
      </p:sp>
      <p:sp>
        <p:nvSpPr>
          <p:cNvPr id="11" name="Content Placeholder 3">
            <a:extLst>
              <a:ext uri="{FF2B5EF4-FFF2-40B4-BE49-F238E27FC236}">
                <a16:creationId xmlns:a16="http://schemas.microsoft.com/office/drawing/2014/main" id="{27028AA8-6B3E-8D8B-65AC-E7125F97B9F4}"/>
              </a:ext>
            </a:extLst>
          </p:cNvPr>
          <p:cNvSpPr txBox="1">
            <a:spLocks/>
          </p:cNvSpPr>
          <p:nvPr/>
        </p:nvSpPr>
        <p:spPr>
          <a:xfrm>
            <a:off x="7156226" y="1600939"/>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(2</a:t>
            </a:r>
            <a:r>
              <a:rPr lang="en-US" baseline="30000" dirty="0"/>
              <a:t>nd</a:t>
            </a:r>
            <a:r>
              <a:rPr lang="en-US" dirty="0"/>
              <a:t> model)</a:t>
            </a:r>
          </a:p>
        </p:txBody>
      </p:sp>
      <p:pic>
        <p:nvPicPr>
          <p:cNvPr id="3" name="Picture 2" descr="A blue squares with white text&#10;&#10;Description automatically generated">
            <a:extLst>
              <a:ext uri="{FF2B5EF4-FFF2-40B4-BE49-F238E27FC236}">
                <a16:creationId xmlns:a16="http://schemas.microsoft.com/office/drawing/2014/main" id="{7E2E0A59-2CD5-F9DC-EB53-4288DEF8F63B}"/>
              </a:ext>
            </a:extLst>
          </p:cNvPr>
          <p:cNvPicPr>
            <a:picLocks noChangeAspect="1"/>
          </p:cNvPicPr>
          <p:nvPr/>
        </p:nvPicPr>
        <p:blipFill>
          <a:blip r:embed="rId3"/>
          <a:stretch>
            <a:fillRect/>
          </a:stretch>
        </p:blipFill>
        <p:spPr>
          <a:xfrm>
            <a:off x="6398141" y="2218764"/>
            <a:ext cx="4642461" cy="3425303"/>
          </a:xfrm>
          <a:prstGeom prst="rect">
            <a:avLst/>
          </a:prstGeom>
        </p:spPr>
      </p:pic>
      <p:pic>
        <p:nvPicPr>
          <p:cNvPr id="4" name="Picture 3">
            <a:extLst>
              <a:ext uri="{FF2B5EF4-FFF2-40B4-BE49-F238E27FC236}">
                <a16:creationId xmlns:a16="http://schemas.microsoft.com/office/drawing/2014/main" id="{97E7F6CA-EBFD-8ADC-86D0-52138960D5B6}"/>
              </a:ext>
            </a:extLst>
          </p:cNvPr>
          <p:cNvPicPr>
            <a:picLocks noChangeAspect="1"/>
          </p:cNvPicPr>
          <p:nvPr/>
        </p:nvPicPr>
        <p:blipFill>
          <a:blip r:embed="rId4"/>
          <a:stretch>
            <a:fillRect/>
          </a:stretch>
        </p:blipFill>
        <p:spPr>
          <a:xfrm>
            <a:off x="1701920" y="2435412"/>
            <a:ext cx="4091940" cy="3208655"/>
          </a:xfrm>
          <a:prstGeom prst="rect">
            <a:avLst/>
          </a:prstGeom>
        </p:spPr>
      </p:pic>
      <p:sp>
        <p:nvSpPr>
          <p:cNvPr id="6" name="TextBox 5">
            <a:extLst>
              <a:ext uri="{FF2B5EF4-FFF2-40B4-BE49-F238E27FC236}">
                <a16:creationId xmlns:a16="http://schemas.microsoft.com/office/drawing/2014/main" id="{172BE260-B1EF-3FDE-05BE-1EAC96FF346A}"/>
              </a:ext>
            </a:extLst>
          </p:cNvPr>
          <p:cNvSpPr txBox="1"/>
          <p:nvPr/>
        </p:nvSpPr>
        <p:spPr>
          <a:xfrm>
            <a:off x="4722682" y="6328949"/>
            <a:ext cx="3863340" cy="400110"/>
          </a:xfrm>
          <a:prstGeom prst="rect">
            <a:avLst/>
          </a:prstGeom>
          <a:noFill/>
        </p:spPr>
        <p:txBody>
          <a:bodyPr wrap="square">
            <a:spAutoFit/>
          </a:bodyPr>
          <a:lstStyle/>
          <a:p>
            <a:r>
              <a:rPr lang="en-US" sz="2000" b="1" dirty="0">
                <a:solidFill>
                  <a:schemeClr val="tx2"/>
                </a:solidFill>
              </a:rPr>
              <a:t>Confusion Matrix after 1 epoch</a:t>
            </a:r>
          </a:p>
        </p:txBody>
      </p:sp>
    </p:spTree>
    <p:extLst>
      <p:ext uri="{BB962C8B-B14F-4D97-AF65-F5344CB8AC3E}">
        <p14:creationId xmlns:p14="http://schemas.microsoft.com/office/powerpoint/2010/main" val="1714994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22</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(3</a:t>
            </a:r>
            <a:r>
              <a:rPr lang="en-US" baseline="30000" dirty="0"/>
              <a:t>rd</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75047" y="479798"/>
            <a:ext cx="4249988" cy="997510"/>
          </a:xfrm>
        </p:spPr>
        <p:txBody>
          <a:bodyPr>
            <a:normAutofit/>
          </a:bodyPr>
          <a:lstStyle/>
          <a:p>
            <a:r>
              <a:rPr lang="en-US" dirty="0"/>
              <a:t>Preprocessing</a:t>
            </a:r>
          </a:p>
        </p:txBody>
      </p:sp>
      <p:sp>
        <p:nvSpPr>
          <p:cNvPr id="11" name="Content Placeholder 3">
            <a:extLst>
              <a:ext uri="{FF2B5EF4-FFF2-40B4-BE49-F238E27FC236}">
                <a16:creationId xmlns:a16="http://schemas.microsoft.com/office/drawing/2014/main" id="{27028AA8-6B3E-8D8B-65AC-E7125F97B9F4}"/>
              </a:ext>
            </a:extLst>
          </p:cNvPr>
          <p:cNvSpPr txBox="1">
            <a:spLocks/>
          </p:cNvSpPr>
          <p:nvPr/>
        </p:nvSpPr>
        <p:spPr>
          <a:xfrm>
            <a:off x="7156226" y="1600939"/>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(4</a:t>
            </a:r>
            <a:r>
              <a:rPr lang="en-US" baseline="30000" dirty="0"/>
              <a:t>th</a:t>
            </a:r>
            <a:r>
              <a:rPr lang="en-US" dirty="0"/>
              <a:t>  model)</a:t>
            </a:r>
          </a:p>
        </p:txBody>
      </p:sp>
      <p:pic>
        <p:nvPicPr>
          <p:cNvPr id="5" name="Picture 4" descr="A blue squares with white text&#10;&#10;Description automatically generated">
            <a:extLst>
              <a:ext uri="{FF2B5EF4-FFF2-40B4-BE49-F238E27FC236}">
                <a16:creationId xmlns:a16="http://schemas.microsoft.com/office/drawing/2014/main" id="{C533742B-C04D-751A-9F5F-4D949F6D3456}"/>
              </a:ext>
            </a:extLst>
          </p:cNvPr>
          <p:cNvPicPr>
            <a:picLocks noChangeAspect="1"/>
          </p:cNvPicPr>
          <p:nvPr/>
        </p:nvPicPr>
        <p:blipFill>
          <a:blip r:embed="rId3"/>
          <a:stretch>
            <a:fillRect/>
          </a:stretch>
        </p:blipFill>
        <p:spPr>
          <a:xfrm>
            <a:off x="1860774" y="2312456"/>
            <a:ext cx="4136614" cy="3160082"/>
          </a:xfrm>
          <a:prstGeom prst="rect">
            <a:avLst/>
          </a:prstGeom>
        </p:spPr>
      </p:pic>
      <p:pic>
        <p:nvPicPr>
          <p:cNvPr id="6" name="Picture 5" descr="A screenshot of a graph&#10;&#10;Description automatically generated">
            <a:extLst>
              <a:ext uri="{FF2B5EF4-FFF2-40B4-BE49-F238E27FC236}">
                <a16:creationId xmlns:a16="http://schemas.microsoft.com/office/drawing/2014/main" id="{A4057E12-167B-7C74-84E8-7ECFA2B22B91}"/>
              </a:ext>
            </a:extLst>
          </p:cNvPr>
          <p:cNvPicPr>
            <a:picLocks noChangeAspect="1"/>
          </p:cNvPicPr>
          <p:nvPr/>
        </p:nvPicPr>
        <p:blipFill rotWithShape="1">
          <a:blip r:embed="rId4">
            <a:extLst>
              <a:ext uri="{28A0092B-C50C-407E-A947-70E740481C1C}">
                <a14:useLocalDpi xmlns:a14="http://schemas.microsoft.com/office/drawing/2010/main" val="0"/>
              </a:ext>
            </a:extLst>
          </a:blip>
          <a:srcRect l="5385" t="3385" r="7692" b="1128"/>
          <a:stretch/>
        </p:blipFill>
        <p:spPr bwMode="auto">
          <a:xfrm>
            <a:off x="6973197" y="2312456"/>
            <a:ext cx="4142388" cy="327480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8BF4B853-A8C4-6570-0E92-E515A94F278E}"/>
              </a:ext>
            </a:extLst>
          </p:cNvPr>
          <p:cNvSpPr txBox="1"/>
          <p:nvPr/>
        </p:nvSpPr>
        <p:spPr>
          <a:xfrm>
            <a:off x="7574742" y="6254467"/>
            <a:ext cx="3863340" cy="400110"/>
          </a:xfrm>
          <a:prstGeom prst="rect">
            <a:avLst/>
          </a:prstGeom>
          <a:noFill/>
        </p:spPr>
        <p:txBody>
          <a:bodyPr wrap="square">
            <a:spAutoFit/>
          </a:bodyPr>
          <a:lstStyle/>
          <a:p>
            <a:r>
              <a:rPr lang="en-US" sz="2000" b="1" dirty="0">
                <a:solidFill>
                  <a:schemeClr val="tx2"/>
                </a:solidFill>
              </a:rPr>
              <a:t>Confusion Matrix after 3 epochs</a:t>
            </a:r>
          </a:p>
        </p:txBody>
      </p:sp>
      <p:sp>
        <p:nvSpPr>
          <p:cNvPr id="12" name="TextBox 11">
            <a:extLst>
              <a:ext uri="{FF2B5EF4-FFF2-40B4-BE49-F238E27FC236}">
                <a16:creationId xmlns:a16="http://schemas.microsoft.com/office/drawing/2014/main" id="{FB484342-BC69-6C9D-15C5-1CB9E43A25F2}"/>
              </a:ext>
            </a:extLst>
          </p:cNvPr>
          <p:cNvSpPr txBox="1"/>
          <p:nvPr/>
        </p:nvSpPr>
        <p:spPr>
          <a:xfrm>
            <a:off x="1997411" y="6307686"/>
            <a:ext cx="3863340" cy="400110"/>
          </a:xfrm>
          <a:prstGeom prst="rect">
            <a:avLst/>
          </a:prstGeom>
          <a:noFill/>
        </p:spPr>
        <p:txBody>
          <a:bodyPr wrap="square">
            <a:spAutoFit/>
          </a:bodyPr>
          <a:lstStyle/>
          <a:p>
            <a:r>
              <a:rPr lang="en-US" sz="2000" b="1" dirty="0">
                <a:solidFill>
                  <a:schemeClr val="tx2"/>
                </a:solidFill>
              </a:rPr>
              <a:t>Confusion Matrix after 1 epoch</a:t>
            </a:r>
          </a:p>
        </p:txBody>
      </p:sp>
    </p:spTree>
    <p:extLst>
      <p:ext uri="{BB962C8B-B14F-4D97-AF65-F5344CB8AC3E}">
        <p14:creationId xmlns:p14="http://schemas.microsoft.com/office/powerpoint/2010/main" val="3571167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23</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1768438" y="1604837"/>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(1</a:t>
            </a:r>
            <a:r>
              <a:rPr lang="en-US" baseline="30000" dirty="0"/>
              <a:t>st</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913683" y="529051"/>
            <a:ext cx="4249988" cy="997510"/>
          </a:xfrm>
        </p:spPr>
        <p:txBody>
          <a:bodyPr>
            <a:normAutofit fontScale="90000"/>
          </a:bodyPr>
          <a:lstStyle/>
          <a:p>
            <a:r>
              <a:rPr lang="en-US" dirty="0"/>
              <a:t>Evaluation Metrics</a:t>
            </a:r>
          </a:p>
        </p:txBody>
      </p:sp>
      <p:sp>
        <p:nvSpPr>
          <p:cNvPr id="11" name="Content Placeholder 3">
            <a:extLst>
              <a:ext uri="{FF2B5EF4-FFF2-40B4-BE49-F238E27FC236}">
                <a16:creationId xmlns:a16="http://schemas.microsoft.com/office/drawing/2014/main" id="{27028AA8-6B3E-8D8B-65AC-E7125F97B9F4}"/>
              </a:ext>
            </a:extLst>
          </p:cNvPr>
          <p:cNvSpPr txBox="1">
            <a:spLocks/>
          </p:cNvSpPr>
          <p:nvPr/>
        </p:nvSpPr>
        <p:spPr>
          <a:xfrm>
            <a:off x="1687755" y="3617342"/>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(2</a:t>
            </a:r>
            <a:r>
              <a:rPr lang="en-US" baseline="30000" dirty="0"/>
              <a:t>nd</a:t>
            </a:r>
            <a:r>
              <a:rPr lang="en-US" dirty="0"/>
              <a:t> model)</a:t>
            </a:r>
          </a:p>
        </p:txBody>
      </p:sp>
      <p:sp>
        <p:nvSpPr>
          <p:cNvPr id="6" name="TextBox 5">
            <a:extLst>
              <a:ext uri="{FF2B5EF4-FFF2-40B4-BE49-F238E27FC236}">
                <a16:creationId xmlns:a16="http://schemas.microsoft.com/office/drawing/2014/main" id="{172BE260-B1EF-3FDE-05BE-1EAC96FF346A}"/>
              </a:ext>
            </a:extLst>
          </p:cNvPr>
          <p:cNvSpPr txBox="1"/>
          <p:nvPr/>
        </p:nvSpPr>
        <p:spPr>
          <a:xfrm>
            <a:off x="4722682" y="6328949"/>
            <a:ext cx="3863340" cy="400110"/>
          </a:xfrm>
          <a:prstGeom prst="rect">
            <a:avLst/>
          </a:prstGeom>
          <a:noFill/>
        </p:spPr>
        <p:txBody>
          <a:bodyPr wrap="square">
            <a:spAutoFit/>
          </a:bodyPr>
          <a:lstStyle/>
          <a:p>
            <a:r>
              <a:rPr lang="en-US" sz="2000" b="1" dirty="0">
                <a:solidFill>
                  <a:schemeClr val="tx2"/>
                </a:solidFill>
              </a:rPr>
              <a:t>Accuracy after one epoch</a:t>
            </a:r>
          </a:p>
        </p:txBody>
      </p:sp>
      <p:pic>
        <p:nvPicPr>
          <p:cNvPr id="2" name="Picture 1">
            <a:extLst>
              <a:ext uri="{FF2B5EF4-FFF2-40B4-BE49-F238E27FC236}">
                <a16:creationId xmlns:a16="http://schemas.microsoft.com/office/drawing/2014/main" id="{343B153A-094F-1785-5F0A-239D830F8A15}"/>
              </a:ext>
            </a:extLst>
          </p:cNvPr>
          <p:cNvPicPr>
            <a:picLocks noChangeAspect="1"/>
          </p:cNvPicPr>
          <p:nvPr/>
        </p:nvPicPr>
        <p:blipFill>
          <a:blip r:embed="rId3"/>
          <a:stretch>
            <a:fillRect/>
          </a:stretch>
        </p:blipFill>
        <p:spPr>
          <a:xfrm>
            <a:off x="1687755" y="4469355"/>
            <a:ext cx="7645102" cy="384586"/>
          </a:xfrm>
          <a:prstGeom prst="rect">
            <a:avLst/>
          </a:prstGeom>
        </p:spPr>
      </p:pic>
      <p:pic>
        <p:nvPicPr>
          <p:cNvPr id="5" name="Picture 4">
            <a:extLst>
              <a:ext uri="{FF2B5EF4-FFF2-40B4-BE49-F238E27FC236}">
                <a16:creationId xmlns:a16="http://schemas.microsoft.com/office/drawing/2014/main" id="{985DA4B4-13A0-8F3E-3C2B-C605BD3C5482}"/>
              </a:ext>
            </a:extLst>
          </p:cNvPr>
          <p:cNvPicPr>
            <a:picLocks noChangeAspect="1"/>
          </p:cNvPicPr>
          <p:nvPr/>
        </p:nvPicPr>
        <p:blipFill>
          <a:blip r:embed="rId4"/>
          <a:stretch>
            <a:fillRect/>
          </a:stretch>
        </p:blipFill>
        <p:spPr>
          <a:xfrm>
            <a:off x="1768438" y="2626256"/>
            <a:ext cx="7306049" cy="368091"/>
          </a:xfrm>
          <a:prstGeom prst="rect">
            <a:avLst/>
          </a:prstGeom>
        </p:spPr>
      </p:pic>
    </p:spTree>
    <p:extLst>
      <p:ext uri="{BB962C8B-B14F-4D97-AF65-F5344CB8AC3E}">
        <p14:creationId xmlns:p14="http://schemas.microsoft.com/office/powerpoint/2010/main" val="104048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24</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(3</a:t>
            </a:r>
            <a:r>
              <a:rPr lang="en-US" baseline="30000" dirty="0"/>
              <a:t>rd</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75047" y="479798"/>
            <a:ext cx="4249988" cy="997510"/>
          </a:xfrm>
        </p:spPr>
        <p:txBody>
          <a:bodyPr>
            <a:normAutofit fontScale="90000"/>
          </a:bodyPr>
          <a:lstStyle/>
          <a:p>
            <a:r>
              <a:rPr lang="en-US" dirty="0"/>
              <a:t>Evaluation Metrics</a:t>
            </a:r>
          </a:p>
        </p:txBody>
      </p:sp>
      <p:sp>
        <p:nvSpPr>
          <p:cNvPr id="11" name="Content Placeholder 3">
            <a:extLst>
              <a:ext uri="{FF2B5EF4-FFF2-40B4-BE49-F238E27FC236}">
                <a16:creationId xmlns:a16="http://schemas.microsoft.com/office/drawing/2014/main" id="{27028AA8-6B3E-8D8B-65AC-E7125F97B9F4}"/>
              </a:ext>
            </a:extLst>
          </p:cNvPr>
          <p:cNvSpPr txBox="1">
            <a:spLocks/>
          </p:cNvSpPr>
          <p:nvPr/>
        </p:nvSpPr>
        <p:spPr>
          <a:xfrm>
            <a:off x="1977539" y="3548614"/>
            <a:ext cx="3126292" cy="595413"/>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DistelBert</a:t>
            </a:r>
            <a:r>
              <a:rPr lang="en-US" dirty="0"/>
              <a:t> (4</a:t>
            </a:r>
            <a:r>
              <a:rPr lang="en-US" baseline="30000" dirty="0"/>
              <a:t>th</a:t>
            </a:r>
            <a:r>
              <a:rPr lang="en-US" dirty="0"/>
              <a:t>  model)</a:t>
            </a:r>
          </a:p>
        </p:txBody>
      </p:sp>
      <p:pic>
        <p:nvPicPr>
          <p:cNvPr id="2" name="Picture 1">
            <a:extLst>
              <a:ext uri="{FF2B5EF4-FFF2-40B4-BE49-F238E27FC236}">
                <a16:creationId xmlns:a16="http://schemas.microsoft.com/office/drawing/2014/main" id="{90A2E6E3-66D7-D56A-39CF-60B8F1BC5206}"/>
              </a:ext>
            </a:extLst>
          </p:cNvPr>
          <p:cNvPicPr>
            <a:picLocks noChangeAspect="1"/>
          </p:cNvPicPr>
          <p:nvPr/>
        </p:nvPicPr>
        <p:blipFill>
          <a:blip r:embed="rId3"/>
          <a:stretch>
            <a:fillRect/>
          </a:stretch>
        </p:blipFill>
        <p:spPr>
          <a:xfrm>
            <a:off x="1737210" y="2484171"/>
            <a:ext cx="5943600" cy="66103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E43E35E-0398-C706-CC4B-E85DB4D7C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1589" y="4288995"/>
            <a:ext cx="5943600" cy="1758315"/>
          </a:xfrm>
          <a:prstGeom prst="rect">
            <a:avLst/>
          </a:prstGeom>
        </p:spPr>
      </p:pic>
      <p:sp>
        <p:nvSpPr>
          <p:cNvPr id="4" name="TextBox 3">
            <a:extLst>
              <a:ext uri="{FF2B5EF4-FFF2-40B4-BE49-F238E27FC236}">
                <a16:creationId xmlns:a16="http://schemas.microsoft.com/office/drawing/2014/main" id="{96C16CE6-B1CD-3F3D-6388-45F03805CBD5}"/>
              </a:ext>
            </a:extLst>
          </p:cNvPr>
          <p:cNvSpPr txBox="1"/>
          <p:nvPr/>
        </p:nvSpPr>
        <p:spPr>
          <a:xfrm>
            <a:off x="4301340" y="6311019"/>
            <a:ext cx="4941271" cy="400110"/>
          </a:xfrm>
          <a:prstGeom prst="rect">
            <a:avLst/>
          </a:prstGeom>
          <a:noFill/>
        </p:spPr>
        <p:txBody>
          <a:bodyPr wrap="square">
            <a:spAutoFit/>
          </a:bodyPr>
          <a:lstStyle/>
          <a:p>
            <a:r>
              <a:rPr lang="en-US" sz="2000" b="1" dirty="0">
                <a:solidFill>
                  <a:schemeClr val="tx2"/>
                </a:solidFill>
              </a:rPr>
              <a:t>Accuracy after one epoch and 3 epochs</a:t>
            </a:r>
          </a:p>
        </p:txBody>
      </p:sp>
    </p:spTree>
    <p:extLst>
      <p:ext uri="{BB962C8B-B14F-4D97-AF65-F5344CB8AC3E}">
        <p14:creationId xmlns:p14="http://schemas.microsoft.com/office/powerpoint/2010/main" val="2729910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25</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3108362"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DistilBert (4</a:t>
            </a:r>
            <a:r>
              <a:rPr lang="en-US" baseline="30000" dirty="0"/>
              <a:t>th</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48153" y="616877"/>
            <a:ext cx="4249988" cy="997510"/>
          </a:xfrm>
        </p:spPr>
        <p:txBody>
          <a:bodyPr>
            <a:normAutofit fontScale="90000"/>
          </a:bodyPr>
          <a:lstStyle/>
          <a:p>
            <a:r>
              <a:rPr lang="en-US" dirty="0"/>
              <a:t>Evaluation Metrics</a:t>
            </a:r>
          </a:p>
        </p:txBody>
      </p:sp>
      <p:pic>
        <p:nvPicPr>
          <p:cNvPr id="8" name="Picture 7" descr="A graph of two people&#10;&#10;Description automatically generated">
            <a:extLst>
              <a:ext uri="{FF2B5EF4-FFF2-40B4-BE49-F238E27FC236}">
                <a16:creationId xmlns:a16="http://schemas.microsoft.com/office/drawing/2014/main" id="{40E75A4A-166C-9444-C249-6ABD65C99768}"/>
              </a:ext>
            </a:extLst>
          </p:cNvPr>
          <p:cNvPicPr>
            <a:picLocks noChangeAspect="1"/>
          </p:cNvPicPr>
          <p:nvPr/>
        </p:nvPicPr>
        <p:blipFill rotWithShape="1">
          <a:blip r:embed="rId3">
            <a:extLst>
              <a:ext uri="{28A0092B-C50C-407E-A947-70E740481C1C}">
                <a14:useLocalDpi xmlns:a14="http://schemas.microsoft.com/office/drawing/2010/main" val="0"/>
              </a:ext>
            </a:extLst>
          </a:blip>
          <a:srcRect l="3719" r="2179"/>
          <a:stretch/>
        </p:blipFill>
        <p:spPr bwMode="auto">
          <a:xfrm>
            <a:off x="3308424" y="2598450"/>
            <a:ext cx="6391387" cy="3023718"/>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3B8CEFD8-568D-B38B-A59E-B122379900FD}"/>
              </a:ext>
            </a:extLst>
          </p:cNvPr>
          <p:cNvSpPr txBox="1"/>
          <p:nvPr/>
        </p:nvSpPr>
        <p:spPr>
          <a:xfrm>
            <a:off x="4722682" y="6328949"/>
            <a:ext cx="3863340" cy="400110"/>
          </a:xfrm>
          <a:prstGeom prst="rect">
            <a:avLst/>
          </a:prstGeom>
          <a:noFill/>
        </p:spPr>
        <p:txBody>
          <a:bodyPr wrap="square">
            <a:spAutoFit/>
          </a:bodyPr>
          <a:lstStyle/>
          <a:p>
            <a:r>
              <a:rPr lang="en-US" sz="2000" b="1" dirty="0">
                <a:solidFill>
                  <a:schemeClr val="tx2"/>
                </a:solidFill>
              </a:rPr>
              <a:t>Learning Curve after 3 epochs</a:t>
            </a:r>
          </a:p>
        </p:txBody>
      </p:sp>
    </p:spTree>
    <p:extLst>
      <p:ext uri="{BB962C8B-B14F-4D97-AF65-F5344CB8AC3E}">
        <p14:creationId xmlns:p14="http://schemas.microsoft.com/office/powerpoint/2010/main" val="2863660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26</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3287656"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DistilBert (1</a:t>
            </a:r>
            <a:r>
              <a:rPr lang="en-US" baseline="30000" dirty="0"/>
              <a:t>st</a:t>
            </a:r>
            <a:r>
              <a:rPr lang="en-US" dirty="0"/>
              <a:t> model)</a:t>
            </a:r>
          </a:p>
        </p:txBody>
      </p:sp>
      <p:sp>
        <p:nvSpPr>
          <p:cNvPr id="5" name="Content Placeholder 3">
            <a:extLst>
              <a:ext uri="{FF2B5EF4-FFF2-40B4-BE49-F238E27FC236}">
                <a16:creationId xmlns:a16="http://schemas.microsoft.com/office/drawing/2014/main" id="{801D39A2-9078-C6C3-F6CB-DB45C2970545}"/>
              </a:ext>
            </a:extLst>
          </p:cNvPr>
          <p:cNvSpPr txBox="1">
            <a:spLocks/>
          </p:cNvSpPr>
          <p:nvPr/>
        </p:nvSpPr>
        <p:spPr>
          <a:xfrm>
            <a:off x="7781364" y="1588233"/>
            <a:ext cx="3012141"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DistilBert (2</a:t>
            </a:r>
            <a:r>
              <a:rPr lang="en-US" baseline="30000" dirty="0"/>
              <a:t>nd</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75047" y="681318"/>
            <a:ext cx="4249988" cy="997510"/>
          </a:xfrm>
        </p:spPr>
        <p:txBody>
          <a:bodyPr>
            <a:normAutofit fontScale="90000"/>
          </a:bodyPr>
          <a:lstStyle/>
          <a:p>
            <a:r>
              <a:rPr lang="en-US" dirty="0"/>
              <a:t>Evaluation Metrics</a:t>
            </a:r>
          </a:p>
        </p:txBody>
      </p:sp>
      <p:sp>
        <p:nvSpPr>
          <p:cNvPr id="4" name="TextBox 3">
            <a:extLst>
              <a:ext uri="{FF2B5EF4-FFF2-40B4-BE49-F238E27FC236}">
                <a16:creationId xmlns:a16="http://schemas.microsoft.com/office/drawing/2014/main" id="{C8DAD6A7-3D91-C73B-0059-A525C588E25A}"/>
              </a:ext>
            </a:extLst>
          </p:cNvPr>
          <p:cNvSpPr txBox="1"/>
          <p:nvPr/>
        </p:nvSpPr>
        <p:spPr>
          <a:xfrm>
            <a:off x="161481" y="2426736"/>
            <a:ext cx="5315088" cy="383310"/>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US" b="1" dirty="0">
                <a:solidFill>
                  <a:schemeClr val="tx2"/>
                </a:solidFill>
              </a:rPr>
              <a:t>Classification report</a:t>
            </a:r>
          </a:p>
        </p:txBody>
      </p:sp>
      <p:sp>
        <p:nvSpPr>
          <p:cNvPr id="9" name="TextBox 8">
            <a:extLst>
              <a:ext uri="{FF2B5EF4-FFF2-40B4-BE49-F238E27FC236}">
                <a16:creationId xmlns:a16="http://schemas.microsoft.com/office/drawing/2014/main" id="{F424ED00-D616-E837-DF50-42FDCAEF3759}"/>
              </a:ext>
            </a:extLst>
          </p:cNvPr>
          <p:cNvSpPr txBox="1"/>
          <p:nvPr/>
        </p:nvSpPr>
        <p:spPr>
          <a:xfrm>
            <a:off x="5745136" y="2426736"/>
            <a:ext cx="5608664" cy="383310"/>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US" b="1" dirty="0">
                <a:solidFill>
                  <a:schemeClr val="tx2"/>
                </a:solidFill>
              </a:rPr>
              <a:t>Classification report</a:t>
            </a:r>
          </a:p>
        </p:txBody>
      </p:sp>
      <p:pic>
        <p:nvPicPr>
          <p:cNvPr id="2" name="Picture 1" descr="A screenshot of a graph&#10;&#10;Description automatically generated">
            <a:extLst>
              <a:ext uri="{FF2B5EF4-FFF2-40B4-BE49-F238E27FC236}">
                <a16:creationId xmlns:a16="http://schemas.microsoft.com/office/drawing/2014/main" id="{1DA0B48B-81CD-1F4C-0B7C-17BDE0A4DADC}"/>
              </a:ext>
            </a:extLst>
          </p:cNvPr>
          <p:cNvPicPr>
            <a:picLocks noChangeAspect="1"/>
          </p:cNvPicPr>
          <p:nvPr/>
        </p:nvPicPr>
        <p:blipFill>
          <a:blip r:embed="rId3"/>
          <a:stretch>
            <a:fillRect/>
          </a:stretch>
        </p:blipFill>
        <p:spPr>
          <a:xfrm>
            <a:off x="161481" y="3329476"/>
            <a:ext cx="5315088" cy="227789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F4118584-D6AF-53A8-9D5E-3E0EB17458A7}"/>
              </a:ext>
            </a:extLst>
          </p:cNvPr>
          <p:cNvPicPr>
            <a:picLocks noChangeAspect="1"/>
          </p:cNvPicPr>
          <p:nvPr/>
        </p:nvPicPr>
        <p:blipFill>
          <a:blip r:embed="rId4"/>
          <a:stretch>
            <a:fillRect/>
          </a:stretch>
        </p:blipFill>
        <p:spPr>
          <a:xfrm>
            <a:off x="6096000" y="3329476"/>
            <a:ext cx="5219133" cy="2277895"/>
          </a:xfrm>
          <a:prstGeom prst="rect">
            <a:avLst/>
          </a:prstGeom>
        </p:spPr>
      </p:pic>
    </p:spTree>
    <p:extLst>
      <p:ext uri="{BB962C8B-B14F-4D97-AF65-F5344CB8AC3E}">
        <p14:creationId xmlns:p14="http://schemas.microsoft.com/office/powerpoint/2010/main" val="2623544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27</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3287656"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DistilBert (3</a:t>
            </a:r>
            <a:r>
              <a:rPr lang="en-US" baseline="30000" dirty="0"/>
              <a:t>rd</a:t>
            </a:r>
            <a:r>
              <a:rPr lang="en-US" dirty="0"/>
              <a:t>  model)</a:t>
            </a:r>
          </a:p>
        </p:txBody>
      </p:sp>
      <p:sp>
        <p:nvSpPr>
          <p:cNvPr id="5" name="Content Placeholder 3">
            <a:extLst>
              <a:ext uri="{FF2B5EF4-FFF2-40B4-BE49-F238E27FC236}">
                <a16:creationId xmlns:a16="http://schemas.microsoft.com/office/drawing/2014/main" id="{801D39A2-9078-C6C3-F6CB-DB45C2970545}"/>
              </a:ext>
            </a:extLst>
          </p:cNvPr>
          <p:cNvSpPr txBox="1">
            <a:spLocks/>
          </p:cNvSpPr>
          <p:nvPr/>
        </p:nvSpPr>
        <p:spPr>
          <a:xfrm>
            <a:off x="7781364" y="1588233"/>
            <a:ext cx="3012141"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DistilBert (4</a:t>
            </a:r>
            <a:r>
              <a:rPr lang="en-US" baseline="30000" dirty="0"/>
              <a:t>th</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75047" y="681318"/>
            <a:ext cx="4249988" cy="997510"/>
          </a:xfrm>
        </p:spPr>
        <p:txBody>
          <a:bodyPr>
            <a:normAutofit fontScale="90000"/>
          </a:bodyPr>
          <a:lstStyle/>
          <a:p>
            <a:r>
              <a:rPr lang="en-US" dirty="0"/>
              <a:t>Evaluation Metrics</a:t>
            </a:r>
          </a:p>
        </p:txBody>
      </p:sp>
      <p:sp>
        <p:nvSpPr>
          <p:cNvPr id="4" name="TextBox 3">
            <a:extLst>
              <a:ext uri="{FF2B5EF4-FFF2-40B4-BE49-F238E27FC236}">
                <a16:creationId xmlns:a16="http://schemas.microsoft.com/office/drawing/2014/main" id="{C8DAD6A7-3D91-C73B-0059-A525C588E25A}"/>
              </a:ext>
            </a:extLst>
          </p:cNvPr>
          <p:cNvSpPr txBox="1"/>
          <p:nvPr/>
        </p:nvSpPr>
        <p:spPr>
          <a:xfrm>
            <a:off x="161481" y="2426736"/>
            <a:ext cx="5315088" cy="383310"/>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US" b="1" dirty="0">
                <a:solidFill>
                  <a:schemeClr val="tx2"/>
                </a:solidFill>
              </a:rPr>
              <a:t>Classification report</a:t>
            </a:r>
          </a:p>
        </p:txBody>
      </p:sp>
      <p:sp>
        <p:nvSpPr>
          <p:cNvPr id="9" name="TextBox 8">
            <a:extLst>
              <a:ext uri="{FF2B5EF4-FFF2-40B4-BE49-F238E27FC236}">
                <a16:creationId xmlns:a16="http://schemas.microsoft.com/office/drawing/2014/main" id="{F424ED00-D616-E837-DF50-42FDCAEF3759}"/>
              </a:ext>
            </a:extLst>
          </p:cNvPr>
          <p:cNvSpPr txBox="1"/>
          <p:nvPr/>
        </p:nvSpPr>
        <p:spPr>
          <a:xfrm>
            <a:off x="5745136" y="2426736"/>
            <a:ext cx="5608664" cy="383310"/>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US" b="1" dirty="0">
                <a:solidFill>
                  <a:schemeClr val="tx2"/>
                </a:solidFill>
              </a:rPr>
              <a:t>Classification report</a:t>
            </a:r>
          </a:p>
        </p:txBody>
      </p:sp>
      <p:pic>
        <p:nvPicPr>
          <p:cNvPr id="2" name="Picture 1" descr="A screenshot of a computer screen&#10;&#10;Description automatically generated">
            <a:extLst>
              <a:ext uri="{FF2B5EF4-FFF2-40B4-BE49-F238E27FC236}">
                <a16:creationId xmlns:a16="http://schemas.microsoft.com/office/drawing/2014/main" id="{E70A8D4D-2769-682A-D3B9-37E3E8108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715" y="3429000"/>
            <a:ext cx="5336379" cy="2477191"/>
          </a:xfrm>
          <a:prstGeom prst="rect">
            <a:avLst/>
          </a:prstGeom>
        </p:spPr>
      </p:pic>
      <p:pic>
        <p:nvPicPr>
          <p:cNvPr id="6" name="Picture 5" descr="A screenshot of a graph&#10;&#10;Description automatically generated">
            <a:extLst>
              <a:ext uri="{FF2B5EF4-FFF2-40B4-BE49-F238E27FC236}">
                <a16:creationId xmlns:a16="http://schemas.microsoft.com/office/drawing/2014/main" id="{A1BC6EF9-55F7-7560-840C-40AFA18C2EF8}"/>
              </a:ext>
            </a:extLst>
          </p:cNvPr>
          <p:cNvPicPr>
            <a:picLocks noChangeAspect="1"/>
          </p:cNvPicPr>
          <p:nvPr/>
        </p:nvPicPr>
        <p:blipFill>
          <a:blip r:embed="rId4"/>
          <a:stretch>
            <a:fillRect/>
          </a:stretch>
        </p:blipFill>
        <p:spPr>
          <a:xfrm>
            <a:off x="323376" y="3343836"/>
            <a:ext cx="5186348" cy="2391560"/>
          </a:xfrm>
          <a:prstGeom prst="rect">
            <a:avLst/>
          </a:prstGeom>
        </p:spPr>
      </p:pic>
    </p:spTree>
    <p:extLst>
      <p:ext uri="{BB962C8B-B14F-4D97-AF65-F5344CB8AC3E}">
        <p14:creationId xmlns:p14="http://schemas.microsoft.com/office/powerpoint/2010/main" val="306478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28</a:t>
            </a:fld>
            <a:endParaRPr lang="en-US" dirty="0"/>
          </a:p>
        </p:txBody>
      </p:sp>
      <p:sp>
        <p:nvSpPr>
          <p:cNvPr id="7" name="Content Placeholder 3">
            <a:extLst>
              <a:ext uri="{FF2B5EF4-FFF2-40B4-BE49-F238E27FC236}">
                <a16:creationId xmlns:a16="http://schemas.microsoft.com/office/drawing/2014/main" id="{6727ABFA-4A43-0FE4-9088-14F7642F16CF}"/>
              </a:ext>
            </a:extLst>
          </p:cNvPr>
          <p:cNvSpPr txBox="1">
            <a:spLocks/>
          </p:cNvSpPr>
          <p:nvPr/>
        </p:nvSpPr>
        <p:spPr>
          <a:xfrm>
            <a:off x="2037379" y="1600940"/>
            <a:ext cx="3054574"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DistilBert (1</a:t>
            </a:r>
            <a:r>
              <a:rPr lang="en-US" baseline="30000" dirty="0"/>
              <a:t>st</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39188" y="685800"/>
            <a:ext cx="4249988" cy="997510"/>
          </a:xfrm>
        </p:spPr>
        <p:txBody>
          <a:bodyPr>
            <a:normAutofit/>
          </a:bodyPr>
          <a:lstStyle/>
          <a:p>
            <a:r>
              <a:rPr lang="en-US" dirty="0"/>
              <a:t>Results</a:t>
            </a:r>
          </a:p>
        </p:txBody>
      </p:sp>
      <p:sp>
        <p:nvSpPr>
          <p:cNvPr id="6" name="TextBox 5">
            <a:extLst>
              <a:ext uri="{FF2B5EF4-FFF2-40B4-BE49-F238E27FC236}">
                <a16:creationId xmlns:a16="http://schemas.microsoft.com/office/drawing/2014/main" id="{2B273A3D-E122-942F-BBA4-30859F8D3B83}"/>
              </a:ext>
            </a:extLst>
          </p:cNvPr>
          <p:cNvSpPr txBox="1"/>
          <p:nvPr/>
        </p:nvSpPr>
        <p:spPr>
          <a:xfrm>
            <a:off x="1439672" y="2270732"/>
            <a:ext cx="4249988" cy="383310"/>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US" b="1" dirty="0">
                <a:solidFill>
                  <a:schemeClr val="tx2"/>
                </a:solidFill>
              </a:rPr>
              <a:t>Model prediction</a:t>
            </a:r>
          </a:p>
        </p:txBody>
      </p:sp>
      <p:pic>
        <p:nvPicPr>
          <p:cNvPr id="8" name="Picture 7" descr="A screenshot of a computer&#10;&#10;Description automatically generated">
            <a:extLst>
              <a:ext uri="{FF2B5EF4-FFF2-40B4-BE49-F238E27FC236}">
                <a16:creationId xmlns:a16="http://schemas.microsoft.com/office/drawing/2014/main" id="{6F584E12-A721-5658-AFDE-53C30A62F706}"/>
              </a:ext>
            </a:extLst>
          </p:cNvPr>
          <p:cNvPicPr>
            <a:picLocks noChangeAspect="1"/>
          </p:cNvPicPr>
          <p:nvPr/>
        </p:nvPicPr>
        <p:blipFill>
          <a:blip r:embed="rId3"/>
          <a:stretch>
            <a:fillRect/>
          </a:stretch>
        </p:blipFill>
        <p:spPr>
          <a:xfrm>
            <a:off x="1815352" y="2858154"/>
            <a:ext cx="8321745" cy="3046861"/>
          </a:xfrm>
          <a:prstGeom prst="rect">
            <a:avLst/>
          </a:prstGeom>
        </p:spPr>
      </p:pic>
    </p:spTree>
    <p:extLst>
      <p:ext uri="{BB962C8B-B14F-4D97-AF65-F5344CB8AC3E}">
        <p14:creationId xmlns:p14="http://schemas.microsoft.com/office/powerpoint/2010/main" val="542979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29</a:t>
            </a:fld>
            <a:endParaRPr lang="en-US" dirty="0"/>
          </a:p>
        </p:txBody>
      </p:sp>
      <p:sp>
        <p:nvSpPr>
          <p:cNvPr id="5" name="Content Placeholder 3">
            <a:extLst>
              <a:ext uri="{FF2B5EF4-FFF2-40B4-BE49-F238E27FC236}">
                <a16:creationId xmlns:a16="http://schemas.microsoft.com/office/drawing/2014/main" id="{801D39A2-9078-C6C3-F6CB-DB45C2970545}"/>
              </a:ext>
            </a:extLst>
          </p:cNvPr>
          <p:cNvSpPr txBox="1">
            <a:spLocks/>
          </p:cNvSpPr>
          <p:nvPr/>
        </p:nvSpPr>
        <p:spPr>
          <a:xfrm>
            <a:off x="1528123" y="1426868"/>
            <a:ext cx="3272117"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DistilBert (2</a:t>
            </a:r>
            <a:r>
              <a:rPr lang="en-US" baseline="30000" dirty="0"/>
              <a:t>nd</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39188" y="685800"/>
            <a:ext cx="4249988" cy="997510"/>
          </a:xfrm>
        </p:spPr>
        <p:txBody>
          <a:bodyPr>
            <a:normAutofit/>
          </a:bodyPr>
          <a:lstStyle/>
          <a:p>
            <a:r>
              <a:rPr lang="en-US" dirty="0"/>
              <a:t>Results</a:t>
            </a:r>
          </a:p>
        </p:txBody>
      </p:sp>
      <p:sp>
        <p:nvSpPr>
          <p:cNvPr id="9" name="TextBox 8">
            <a:extLst>
              <a:ext uri="{FF2B5EF4-FFF2-40B4-BE49-F238E27FC236}">
                <a16:creationId xmlns:a16="http://schemas.microsoft.com/office/drawing/2014/main" id="{E233DF8C-72B0-7F0F-20E0-D62EB94F2619}"/>
              </a:ext>
            </a:extLst>
          </p:cNvPr>
          <p:cNvSpPr txBox="1"/>
          <p:nvPr/>
        </p:nvSpPr>
        <p:spPr>
          <a:xfrm>
            <a:off x="1785134" y="2088968"/>
            <a:ext cx="4895821" cy="383310"/>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US" b="1" dirty="0">
                <a:solidFill>
                  <a:schemeClr val="tx2"/>
                </a:solidFill>
              </a:rPr>
              <a:t>Model prediction</a:t>
            </a:r>
          </a:p>
        </p:txBody>
      </p:sp>
      <p:pic>
        <p:nvPicPr>
          <p:cNvPr id="4" name="Picture 3" descr="A screenshot of a computer&#10;&#10;Description automatically generated">
            <a:extLst>
              <a:ext uri="{FF2B5EF4-FFF2-40B4-BE49-F238E27FC236}">
                <a16:creationId xmlns:a16="http://schemas.microsoft.com/office/drawing/2014/main" id="{8E5C18DE-FC5E-6785-89EE-952AF82D943C}"/>
              </a:ext>
            </a:extLst>
          </p:cNvPr>
          <p:cNvPicPr>
            <a:picLocks noChangeAspect="1"/>
          </p:cNvPicPr>
          <p:nvPr/>
        </p:nvPicPr>
        <p:blipFill>
          <a:blip r:embed="rId3"/>
          <a:stretch>
            <a:fillRect/>
          </a:stretch>
        </p:blipFill>
        <p:spPr>
          <a:xfrm>
            <a:off x="1785134" y="2627824"/>
            <a:ext cx="9501394" cy="3019941"/>
          </a:xfrm>
          <a:prstGeom prst="rect">
            <a:avLst/>
          </a:prstGeom>
        </p:spPr>
      </p:pic>
    </p:spTree>
    <p:extLst>
      <p:ext uri="{BB962C8B-B14F-4D97-AF65-F5344CB8AC3E}">
        <p14:creationId xmlns:p14="http://schemas.microsoft.com/office/powerpoint/2010/main" val="400916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a:xfrm>
            <a:off x="698498" y="268754"/>
            <a:ext cx="10660350" cy="1325563"/>
          </a:xfrm>
        </p:spPr>
        <p:txBody>
          <a:bodyPr>
            <a:normAutofit/>
          </a:bodyPr>
          <a:lstStyle/>
          <a:p>
            <a:r>
              <a:rPr lang="en-US" dirty="0"/>
              <a:t>Introduction</a:t>
            </a:r>
          </a:p>
        </p:txBody>
      </p:sp>
      <p:sp>
        <p:nvSpPr>
          <p:cNvPr id="33" name="Slide Number Placeholder 32">
            <a:extLst>
              <a:ext uri="{FF2B5EF4-FFF2-40B4-BE49-F238E27FC236}">
                <a16:creationId xmlns:a16="http://schemas.microsoft.com/office/drawing/2014/main" id="{EC64CEEC-83BF-60C7-B00E-F2DE1BC02BC2}"/>
              </a:ext>
            </a:extLst>
          </p:cNvPr>
          <p:cNvSpPr>
            <a:spLocks noGrp="1"/>
          </p:cNvSpPr>
          <p:nvPr>
            <p:ph type="sldNum" sz="quarter" idx="12"/>
          </p:nvPr>
        </p:nvSpPr>
        <p:spPr/>
        <p:txBody>
          <a:bodyPr/>
          <a:lstStyle/>
          <a:p>
            <a:fld id="{3A4F6043-7A67-491B-98BC-F933DED7226D}" type="slidenum">
              <a:rPr lang="en-US" smtClean="0"/>
              <a:pPr/>
              <a:t>3</a:t>
            </a:fld>
            <a:endParaRPr lang="en-US" dirty="0"/>
          </a:p>
        </p:txBody>
      </p:sp>
      <p:sp>
        <p:nvSpPr>
          <p:cNvPr id="7" name="Content Placeholder 4">
            <a:extLst>
              <a:ext uri="{FF2B5EF4-FFF2-40B4-BE49-F238E27FC236}">
                <a16:creationId xmlns:a16="http://schemas.microsoft.com/office/drawing/2014/main" id="{A374D92B-4712-43E3-4239-BB049A4645E0}"/>
              </a:ext>
            </a:extLst>
          </p:cNvPr>
          <p:cNvSpPr>
            <a:spLocks noGrp="1"/>
          </p:cNvSpPr>
          <p:nvPr>
            <p:ph sz="half" idx="13"/>
          </p:nvPr>
        </p:nvSpPr>
        <p:spPr>
          <a:xfrm>
            <a:off x="1523251" y="1305206"/>
            <a:ext cx="8275171" cy="3454400"/>
          </a:xfrm>
        </p:spPr>
        <p:txBody>
          <a:bodyPr>
            <a:noAutofit/>
          </a:bodyPr>
          <a:lstStyle/>
          <a:p>
            <a:r>
              <a:rPr lang="en-US" sz="1600" dirty="0"/>
              <a:t>In this project, we used the AG's news topic classification dataset to categorize news articles based on their descriptions using transformers in order to determine their category from the dataset's four categories, which are World, Sports, Business, and Sci/Tech [1]. From model 1 to model 4, we employed </a:t>
            </a:r>
            <a:r>
              <a:rPr lang="en-US" sz="1600" dirty="0" err="1"/>
              <a:t>DistilBERT</a:t>
            </a:r>
            <a:r>
              <a:rPr lang="en-US" sz="1600" dirty="0"/>
              <a:t> transformer, while in model 5 we employed BERT transformer. In addition to that we did 3  incomplete trials of albert model. </a:t>
            </a:r>
          </a:p>
          <a:p>
            <a:r>
              <a:rPr lang="en-US" sz="1600" b="1" dirty="0"/>
              <a:t>Datasets used:</a:t>
            </a:r>
          </a:p>
          <a:p>
            <a:r>
              <a:rPr lang="en-US" sz="1600" b="1" dirty="0"/>
              <a:t>AG news </a:t>
            </a:r>
            <a:r>
              <a:rPr lang="en-US" sz="1600" dirty="0"/>
              <a:t>: The AG's news topic classification dataset is constructed by choosing 4 largest classes from the original corpus.</a:t>
            </a:r>
          </a:p>
          <a:p>
            <a:r>
              <a:rPr lang="en-US" sz="1600" b="1" dirty="0"/>
              <a:t>Size</a:t>
            </a:r>
            <a:r>
              <a:rPr lang="en-US" sz="1600" dirty="0"/>
              <a:t>: 120,000 </a:t>
            </a:r>
          </a:p>
          <a:p>
            <a:r>
              <a:rPr lang="pt-BR" sz="1600" b="1" dirty="0"/>
              <a:t>Classes</a:t>
            </a:r>
            <a:r>
              <a:rPr lang="pt-BR" sz="1600" dirty="0"/>
              <a:t>: </a:t>
            </a:r>
            <a:r>
              <a:rPr lang="en-US" sz="1600" dirty="0"/>
              <a:t> 4 (World, Sports, Business, Sci/Tech).</a:t>
            </a:r>
          </a:p>
          <a:p>
            <a:r>
              <a:rPr lang="en-US" sz="1600" b="1" dirty="0"/>
              <a:t>Models overview</a:t>
            </a:r>
            <a:r>
              <a:rPr lang="en-US" sz="1600" dirty="0"/>
              <a:t>: BERT, developed by Google, is a sophisticated language model that learns from vast amounts of text data to understand language patterns. ALBERT, a derivative model, is similar to BERT but engineered to be more compact and computationally efficient while maintaining high performance. </a:t>
            </a:r>
            <a:r>
              <a:rPr lang="en-US" sz="1600" dirty="0" err="1"/>
              <a:t>DistilBERT</a:t>
            </a:r>
            <a:r>
              <a:rPr lang="en-US" sz="1600" dirty="0"/>
              <a:t>, another variant, is like a distilled version of BERT, aiming to retain essential language knowledge while reducing the model size and computational requirements. </a:t>
            </a:r>
          </a:p>
          <a:p>
            <a:endParaRPr lang="en-US" sz="1600" dirty="0"/>
          </a:p>
        </p:txBody>
      </p:sp>
    </p:spTree>
    <p:extLst>
      <p:ext uri="{BB962C8B-B14F-4D97-AF65-F5344CB8AC3E}">
        <p14:creationId xmlns:p14="http://schemas.microsoft.com/office/powerpoint/2010/main" val="2897687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30</a:t>
            </a:fld>
            <a:endParaRPr lang="en-US" dirty="0"/>
          </a:p>
        </p:txBody>
      </p:sp>
      <p:sp>
        <p:nvSpPr>
          <p:cNvPr id="5" name="Content Placeholder 3">
            <a:extLst>
              <a:ext uri="{FF2B5EF4-FFF2-40B4-BE49-F238E27FC236}">
                <a16:creationId xmlns:a16="http://schemas.microsoft.com/office/drawing/2014/main" id="{801D39A2-9078-C6C3-F6CB-DB45C2970545}"/>
              </a:ext>
            </a:extLst>
          </p:cNvPr>
          <p:cNvSpPr txBox="1">
            <a:spLocks/>
          </p:cNvSpPr>
          <p:nvPr/>
        </p:nvSpPr>
        <p:spPr>
          <a:xfrm>
            <a:off x="1528123" y="1426868"/>
            <a:ext cx="3272117"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DistilBert (3</a:t>
            </a:r>
            <a:r>
              <a:rPr lang="en-US" baseline="30000" dirty="0"/>
              <a:t>rd</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39188" y="685800"/>
            <a:ext cx="4249988" cy="997510"/>
          </a:xfrm>
        </p:spPr>
        <p:txBody>
          <a:bodyPr>
            <a:normAutofit/>
          </a:bodyPr>
          <a:lstStyle/>
          <a:p>
            <a:r>
              <a:rPr lang="en-US" dirty="0"/>
              <a:t>Results</a:t>
            </a:r>
          </a:p>
        </p:txBody>
      </p:sp>
      <p:sp>
        <p:nvSpPr>
          <p:cNvPr id="9" name="TextBox 8">
            <a:extLst>
              <a:ext uri="{FF2B5EF4-FFF2-40B4-BE49-F238E27FC236}">
                <a16:creationId xmlns:a16="http://schemas.microsoft.com/office/drawing/2014/main" id="{E233DF8C-72B0-7F0F-20E0-D62EB94F2619}"/>
              </a:ext>
            </a:extLst>
          </p:cNvPr>
          <p:cNvSpPr txBox="1"/>
          <p:nvPr/>
        </p:nvSpPr>
        <p:spPr>
          <a:xfrm>
            <a:off x="1785134" y="2088968"/>
            <a:ext cx="4895821" cy="383310"/>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US" b="1" dirty="0">
                <a:solidFill>
                  <a:schemeClr val="tx2"/>
                </a:solidFill>
              </a:rPr>
              <a:t>Model prediction</a:t>
            </a:r>
          </a:p>
        </p:txBody>
      </p:sp>
      <p:pic>
        <p:nvPicPr>
          <p:cNvPr id="2" name="Picture 1" descr="A white paper with black lines&#10;&#10;Description automatically generated">
            <a:extLst>
              <a:ext uri="{FF2B5EF4-FFF2-40B4-BE49-F238E27FC236}">
                <a16:creationId xmlns:a16="http://schemas.microsoft.com/office/drawing/2014/main" id="{D0EBC56C-EA4B-5DAE-84CA-F44A9483513E}"/>
              </a:ext>
            </a:extLst>
          </p:cNvPr>
          <p:cNvPicPr>
            <a:picLocks noChangeAspect="1"/>
          </p:cNvPicPr>
          <p:nvPr/>
        </p:nvPicPr>
        <p:blipFill>
          <a:blip r:embed="rId3"/>
          <a:stretch>
            <a:fillRect/>
          </a:stretch>
        </p:blipFill>
        <p:spPr>
          <a:xfrm>
            <a:off x="2147046" y="2502318"/>
            <a:ext cx="7749989" cy="3587682"/>
          </a:xfrm>
          <a:prstGeom prst="rect">
            <a:avLst/>
          </a:prstGeom>
        </p:spPr>
      </p:pic>
    </p:spTree>
    <p:extLst>
      <p:ext uri="{BB962C8B-B14F-4D97-AF65-F5344CB8AC3E}">
        <p14:creationId xmlns:p14="http://schemas.microsoft.com/office/powerpoint/2010/main" val="355154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31</a:t>
            </a:fld>
            <a:endParaRPr lang="en-US" dirty="0"/>
          </a:p>
        </p:txBody>
      </p:sp>
      <p:sp>
        <p:nvSpPr>
          <p:cNvPr id="5" name="Content Placeholder 3">
            <a:extLst>
              <a:ext uri="{FF2B5EF4-FFF2-40B4-BE49-F238E27FC236}">
                <a16:creationId xmlns:a16="http://schemas.microsoft.com/office/drawing/2014/main" id="{801D39A2-9078-C6C3-F6CB-DB45C2970545}"/>
              </a:ext>
            </a:extLst>
          </p:cNvPr>
          <p:cNvSpPr txBox="1">
            <a:spLocks/>
          </p:cNvSpPr>
          <p:nvPr/>
        </p:nvSpPr>
        <p:spPr>
          <a:xfrm>
            <a:off x="1528123" y="1426868"/>
            <a:ext cx="3272117" cy="669792"/>
          </a:xfrm>
          <a:prstGeom prst="rect">
            <a:avLst/>
          </a:prstGeom>
        </p:spPr>
        <p:txBody>
          <a:bodyPr/>
          <a:lst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DistilBert (4</a:t>
            </a:r>
            <a:r>
              <a:rPr lang="en-US" baseline="30000" dirty="0"/>
              <a:t>th</a:t>
            </a:r>
            <a:r>
              <a:rPr lang="en-US" dirty="0"/>
              <a:t>   model)</a:t>
            </a:r>
          </a:p>
        </p:txBody>
      </p:sp>
      <p:sp>
        <p:nvSpPr>
          <p:cNvPr id="10" name="Title 1">
            <a:extLst>
              <a:ext uri="{FF2B5EF4-FFF2-40B4-BE49-F238E27FC236}">
                <a16:creationId xmlns:a16="http://schemas.microsoft.com/office/drawing/2014/main" id="{2710E0A1-E796-50E2-B595-52535C0AB007}"/>
              </a:ext>
            </a:extLst>
          </p:cNvPr>
          <p:cNvSpPr>
            <a:spLocks noGrp="1"/>
          </p:cNvSpPr>
          <p:nvPr>
            <p:ph type="title"/>
          </p:nvPr>
        </p:nvSpPr>
        <p:spPr>
          <a:xfrm>
            <a:off x="1039188" y="685800"/>
            <a:ext cx="4249988" cy="997510"/>
          </a:xfrm>
        </p:spPr>
        <p:txBody>
          <a:bodyPr>
            <a:normAutofit/>
          </a:bodyPr>
          <a:lstStyle/>
          <a:p>
            <a:r>
              <a:rPr lang="en-US" dirty="0"/>
              <a:t>Results</a:t>
            </a:r>
          </a:p>
        </p:txBody>
      </p:sp>
      <p:sp>
        <p:nvSpPr>
          <p:cNvPr id="9" name="TextBox 8">
            <a:extLst>
              <a:ext uri="{FF2B5EF4-FFF2-40B4-BE49-F238E27FC236}">
                <a16:creationId xmlns:a16="http://schemas.microsoft.com/office/drawing/2014/main" id="{E233DF8C-72B0-7F0F-20E0-D62EB94F2619}"/>
              </a:ext>
            </a:extLst>
          </p:cNvPr>
          <p:cNvSpPr txBox="1"/>
          <p:nvPr/>
        </p:nvSpPr>
        <p:spPr>
          <a:xfrm>
            <a:off x="1785134" y="2088968"/>
            <a:ext cx="4895821" cy="383310"/>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US" b="1" dirty="0">
                <a:solidFill>
                  <a:schemeClr val="tx2"/>
                </a:solidFill>
              </a:rPr>
              <a:t>Model prediction</a:t>
            </a:r>
          </a:p>
        </p:txBody>
      </p:sp>
      <p:pic>
        <p:nvPicPr>
          <p:cNvPr id="3" name="Picture 2" descr="A screenshot of a computer screen&#10;&#10;Description automatically generated">
            <a:extLst>
              <a:ext uri="{FF2B5EF4-FFF2-40B4-BE49-F238E27FC236}">
                <a16:creationId xmlns:a16="http://schemas.microsoft.com/office/drawing/2014/main" id="{33476B1C-CE84-091B-1F07-178D36802439}"/>
              </a:ext>
            </a:extLst>
          </p:cNvPr>
          <p:cNvPicPr>
            <a:picLocks noChangeAspect="1"/>
          </p:cNvPicPr>
          <p:nvPr/>
        </p:nvPicPr>
        <p:blipFill>
          <a:blip r:embed="rId3"/>
          <a:stretch>
            <a:fillRect/>
          </a:stretch>
        </p:blipFill>
        <p:spPr>
          <a:xfrm>
            <a:off x="2205630" y="2637640"/>
            <a:ext cx="5189220" cy="2461260"/>
          </a:xfrm>
          <a:prstGeom prst="rect">
            <a:avLst/>
          </a:prstGeom>
        </p:spPr>
      </p:pic>
      <p:pic>
        <p:nvPicPr>
          <p:cNvPr id="4" name="Picture 3">
            <a:extLst>
              <a:ext uri="{FF2B5EF4-FFF2-40B4-BE49-F238E27FC236}">
                <a16:creationId xmlns:a16="http://schemas.microsoft.com/office/drawing/2014/main" id="{539D77D9-336C-EBB2-7F88-38D81CAC5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630" y="5417685"/>
            <a:ext cx="4391025" cy="523875"/>
          </a:xfrm>
          <a:prstGeom prst="rect">
            <a:avLst/>
          </a:prstGeom>
        </p:spPr>
      </p:pic>
    </p:spTree>
    <p:extLst>
      <p:ext uri="{BB962C8B-B14F-4D97-AF65-F5344CB8AC3E}">
        <p14:creationId xmlns:p14="http://schemas.microsoft.com/office/powerpoint/2010/main" val="1357890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a:xfrm>
            <a:off x="4414743" y="2330634"/>
            <a:ext cx="5222315" cy="1797611"/>
          </a:xfrm>
        </p:spPr>
        <p:txBody>
          <a:bodyPr>
            <a:normAutofit/>
          </a:bodyPr>
          <a:lstStyle/>
          <a:p>
            <a:r>
              <a:rPr lang="en-US" sz="5400" dirty="0"/>
              <a:t>Comparison</a:t>
            </a:r>
          </a:p>
        </p:txBody>
      </p:sp>
      <p:sp>
        <p:nvSpPr>
          <p:cNvPr id="33" name="Slide Number Placeholder 32">
            <a:extLst>
              <a:ext uri="{FF2B5EF4-FFF2-40B4-BE49-F238E27FC236}">
                <a16:creationId xmlns:a16="http://schemas.microsoft.com/office/drawing/2014/main" id="{EC64CEEC-83BF-60C7-B00E-F2DE1BC02BC2}"/>
              </a:ext>
            </a:extLst>
          </p:cNvPr>
          <p:cNvSpPr>
            <a:spLocks noGrp="1"/>
          </p:cNvSpPr>
          <p:nvPr>
            <p:ph type="sldNum" sz="quarter" idx="12"/>
          </p:nvPr>
        </p:nvSpPr>
        <p:spPr/>
        <p:txBody>
          <a:bodyPr/>
          <a:lstStyle/>
          <a:p>
            <a:fld id="{3A4F6043-7A67-491B-98BC-F933DED7226D}" type="slidenum">
              <a:rPr lang="en-US" smtClean="0"/>
              <a:pPr/>
              <a:t>32</a:t>
            </a:fld>
            <a:endParaRPr lang="en-US" dirty="0"/>
          </a:p>
        </p:txBody>
      </p:sp>
    </p:spTree>
    <p:extLst>
      <p:ext uri="{BB962C8B-B14F-4D97-AF65-F5344CB8AC3E}">
        <p14:creationId xmlns:p14="http://schemas.microsoft.com/office/powerpoint/2010/main" val="731608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FE6011-1067-9382-4929-4EB0C6FA9730}"/>
              </a:ext>
            </a:extLst>
          </p:cNvPr>
          <p:cNvSpPr>
            <a:spLocks noGrp="1"/>
          </p:cNvSpPr>
          <p:nvPr>
            <p:ph type="sldNum" sz="quarter" idx="12"/>
          </p:nvPr>
        </p:nvSpPr>
        <p:spPr/>
        <p:txBody>
          <a:bodyPr/>
          <a:lstStyle/>
          <a:p>
            <a:fld id="{3A4F6043-7A67-491B-98BC-F933DED7226D}" type="slidenum">
              <a:rPr lang="en-US" smtClean="0"/>
              <a:pPr/>
              <a:t>33</a:t>
            </a:fld>
            <a:endParaRPr lang="en-US" dirty="0"/>
          </a:p>
        </p:txBody>
      </p:sp>
      <p:sp>
        <p:nvSpPr>
          <p:cNvPr id="7" name="TextBox 6">
            <a:extLst>
              <a:ext uri="{FF2B5EF4-FFF2-40B4-BE49-F238E27FC236}">
                <a16:creationId xmlns:a16="http://schemas.microsoft.com/office/drawing/2014/main" id="{D90458AC-BF9F-FAF9-D613-2AC52CE6E911}"/>
              </a:ext>
            </a:extLst>
          </p:cNvPr>
          <p:cNvSpPr txBox="1"/>
          <p:nvPr/>
        </p:nvSpPr>
        <p:spPr>
          <a:xfrm>
            <a:off x="549088" y="2248035"/>
            <a:ext cx="6100482" cy="2361929"/>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Arial" panose="020B0604020202020204" pitchFamily="34" charset="0"/>
              </a:rPr>
              <a:t>The Models Ranking from Highest to Lowest Based on the </a:t>
            </a:r>
            <a:r>
              <a:rPr lang="en-US" sz="1800" dirty="0">
                <a:solidFill>
                  <a:srgbClr val="0D0D0D"/>
                </a:solidFill>
                <a:effectLst/>
                <a:highlight>
                  <a:srgbClr val="FFFFFF"/>
                </a:highlight>
                <a:latin typeface="Segoe UI" panose="020B0502040204020203" pitchFamily="34" charset="0"/>
                <a:ea typeface="Aptos" panose="020B0004020202020204" pitchFamily="34" charset="0"/>
                <a:cs typeface="Arial" panose="020B0604020202020204" pitchFamily="34" charset="0"/>
              </a:rPr>
              <a:t>based on the accuracy, macro-average precision, recall, and F1-score from the Classification Reports</a:t>
            </a:r>
            <a:r>
              <a:rPr lang="en-US" sz="1800" dirty="0">
                <a:effectLst/>
                <a:latin typeface="Aptos" panose="020B0004020202020204" pitchFamily="34" charset="0"/>
                <a:ea typeface="Aptos" panose="020B0004020202020204" pitchFamily="34" charset="0"/>
                <a:cs typeface="Arial" panose="020B0604020202020204" pitchFamily="34" charset="0"/>
              </a:rPr>
              <a:t>:</a:t>
            </a: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Arial" panose="020B0604020202020204" pitchFamily="34" charset="0"/>
              </a:rPr>
              <a:t> </a:t>
            </a:r>
          </a:p>
          <a:p>
            <a:pPr marL="342900" marR="0" lvl="0" indent="-342900">
              <a:lnSpc>
                <a:spcPct val="107000"/>
              </a:lnSpc>
              <a:spcBef>
                <a:spcPts val="0"/>
              </a:spcBef>
              <a:spcAft>
                <a:spcPts val="0"/>
              </a:spcAft>
              <a:buFont typeface="Wingdings" panose="05000000000000000000" pitchFamily="2"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Model 5 </a:t>
            </a:r>
          </a:p>
          <a:p>
            <a:pPr marL="342900" marR="0" lvl="0" indent="-342900">
              <a:lnSpc>
                <a:spcPct val="107000"/>
              </a:lnSpc>
              <a:spcBef>
                <a:spcPts val="0"/>
              </a:spcBef>
              <a:spcAft>
                <a:spcPts val="0"/>
              </a:spcAft>
              <a:buFont typeface="Wingdings" panose="05000000000000000000" pitchFamily="2"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Model 2 &amp; Model 4</a:t>
            </a: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Model 1 &amp; Model 3</a:t>
            </a:r>
          </a:p>
        </p:txBody>
      </p:sp>
      <p:sp>
        <p:nvSpPr>
          <p:cNvPr id="9" name="TextBox 8">
            <a:extLst>
              <a:ext uri="{FF2B5EF4-FFF2-40B4-BE49-F238E27FC236}">
                <a16:creationId xmlns:a16="http://schemas.microsoft.com/office/drawing/2014/main" id="{3AD7AB43-B3B7-42DF-5FA2-53382CFF1ED3}"/>
              </a:ext>
            </a:extLst>
          </p:cNvPr>
          <p:cNvSpPr txBox="1"/>
          <p:nvPr/>
        </p:nvSpPr>
        <p:spPr>
          <a:xfrm>
            <a:off x="5402670" y="3480296"/>
            <a:ext cx="6100482" cy="2259336"/>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Arial" panose="020B0604020202020204" pitchFamily="34" charset="0"/>
              </a:rPr>
              <a:t>The Models Ranking from Highest to Lowest Based on the Confusion Matrices:</a:t>
            </a:r>
          </a:p>
          <a:p>
            <a:pPr marL="342900" marR="0" lvl="0" indent="-342900">
              <a:lnSpc>
                <a:spcPct val="107000"/>
              </a:lnSpc>
              <a:spcBef>
                <a:spcPts val="0"/>
              </a:spcBef>
              <a:spcAft>
                <a:spcPts val="0"/>
              </a:spcAft>
              <a:buFont typeface="Wingdings" panose="05000000000000000000" pitchFamily="2"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Model 5</a:t>
            </a:r>
          </a:p>
          <a:p>
            <a:pPr marL="342900" marR="0" lvl="0" indent="-342900">
              <a:lnSpc>
                <a:spcPct val="107000"/>
              </a:lnSpc>
              <a:spcBef>
                <a:spcPts val="0"/>
              </a:spcBef>
              <a:spcAft>
                <a:spcPts val="0"/>
              </a:spcAft>
              <a:buFont typeface="Wingdings" panose="05000000000000000000" pitchFamily="2"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Model 4</a:t>
            </a:r>
          </a:p>
          <a:p>
            <a:pPr marL="342900" marR="0" lvl="0" indent="-342900">
              <a:lnSpc>
                <a:spcPct val="107000"/>
              </a:lnSpc>
              <a:spcBef>
                <a:spcPts val="0"/>
              </a:spcBef>
              <a:spcAft>
                <a:spcPts val="0"/>
              </a:spcAft>
              <a:buFont typeface="Wingdings" panose="05000000000000000000" pitchFamily="2"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Model 2</a:t>
            </a:r>
          </a:p>
          <a:p>
            <a:pPr marL="342900" marR="0" lvl="0" indent="-342900">
              <a:lnSpc>
                <a:spcPct val="107000"/>
              </a:lnSpc>
              <a:spcBef>
                <a:spcPts val="0"/>
              </a:spcBef>
              <a:spcAft>
                <a:spcPts val="0"/>
              </a:spcAft>
              <a:buFont typeface="Wingdings" panose="05000000000000000000" pitchFamily="2"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Model 1 </a:t>
            </a:r>
          </a:p>
          <a:p>
            <a:pPr marL="342900" marR="0" lvl="0" indent="-342900">
              <a:lnSpc>
                <a:spcPct val="107000"/>
              </a:lnSpc>
              <a:spcBef>
                <a:spcPts val="0"/>
              </a:spcBef>
              <a:spcAft>
                <a:spcPts val="800"/>
              </a:spcAft>
              <a:buFont typeface="Wingdings" panose="05000000000000000000" pitchFamily="2"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Model 3</a:t>
            </a:r>
          </a:p>
        </p:txBody>
      </p:sp>
      <p:sp>
        <p:nvSpPr>
          <p:cNvPr id="10" name="TextBox 9">
            <a:extLst>
              <a:ext uri="{FF2B5EF4-FFF2-40B4-BE49-F238E27FC236}">
                <a16:creationId xmlns:a16="http://schemas.microsoft.com/office/drawing/2014/main" id="{E932602F-E34C-9888-8F01-7E8EA3C3C5EE}"/>
              </a:ext>
            </a:extLst>
          </p:cNvPr>
          <p:cNvSpPr txBox="1"/>
          <p:nvPr/>
        </p:nvSpPr>
        <p:spPr>
          <a:xfrm>
            <a:off x="1093694" y="1622612"/>
            <a:ext cx="3119718" cy="369332"/>
          </a:xfrm>
          <a:prstGeom prst="rect">
            <a:avLst/>
          </a:prstGeom>
          <a:noFill/>
        </p:spPr>
        <p:txBody>
          <a:bodyPr wrap="square" rtlCol="0">
            <a:spAutoFit/>
          </a:bodyPr>
          <a:lstStyle/>
          <a:p>
            <a:r>
              <a:rPr lang="en-US" dirty="0"/>
              <a:t>Classification report comparison</a:t>
            </a:r>
          </a:p>
        </p:txBody>
      </p:sp>
      <p:sp>
        <p:nvSpPr>
          <p:cNvPr id="11" name="TextBox 10">
            <a:extLst>
              <a:ext uri="{FF2B5EF4-FFF2-40B4-BE49-F238E27FC236}">
                <a16:creationId xmlns:a16="http://schemas.microsoft.com/office/drawing/2014/main" id="{11A50775-FB92-31FB-AF5F-AB7F3CB09488}"/>
              </a:ext>
            </a:extLst>
          </p:cNvPr>
          <p:cNvSpPr txBox="1"/>
          <p:nvPr/>
        </p:nvSpPr>
        <p:spPr>
          <a:xfrm>
            <a:off x="7001436" y="2494834"/>
            <a:ext cx="3119718" cy="369332"/>
          </a:xfrm>
          <a:prstGeom prst="rect">
            <a:avLst/>
          </a:prstGeom>
          <a:noFill/>
        </p:spPr>
        <p:txBody>
          <a:bodyPr wrap="square" rtlCol="0">
            <a:spAutoFit/>
          </a:bodyPr>
          <a:lstStyle/>
          <a:p>
            <a:r>
              <a:rPr lang="en-US" dirty="0"/>
              <a:t>Confusion matrix comparison</a:t>
            </a:r>
          </a:p>
        </p:txBody>
      </p:sp>
    </p:spTree>
    <p:extLst>
      <p:ext uri="{BB962C8B-B14F-4D97-AF65-F5344CB8AC3E}">
        <p14:creationId xmlns:p14="http://schemas.microsoft.com/office/powerpoint/2010/main" val="2357772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a:xfrm>
            <a:off x="4414744" y="2330634"/>
            <a:ext cx="4487210" cy="1797611"/>
          </a:xfrm>
        </p:spPr>
        <p:txBody>
          <a:bodyPr>
            <a:normAutofit/>
          </a:bodyPr>
          <a:lstStyle/>
          <a:p>
            <a:r>
              <a:rPr lang="en-US" sz="5400" dirty="0"/>
              <a:t>BERT Model</a:t>
            </a:r>
          </a:p>
        </p:txBody>
      </p:sp>
      <p:sp>
        <p:nvSpPr>
          <p:cNvPr id="33" name="Slide Number Placeholder 32">
            <a:extLst>
              <a:ext uri="{FF2B5EF4-FFF2-40B4-BE49-F238E27FC236}">
                <a16:creationId xmlns:a16="http://schemas.microsoft.com/office/drawing/2014/main" id="{EC64CEEC-83BF-60C7-B00E-F2DE1BC02BC2}"/>
              </a:ext>
            </a:extLst>
          </p:cNvPr>
          <p:cNvSpPr>
            <a:spLocks noGrp="1"/>
          </p:cNvSpPr>
          <p:nvPr>
            <p:ph type="sldNum" sz="quarter" idx="12"/>
          </p:nvPr>
        </p:nvSpPr>
        <p:spPr/>
        <p:txBody>
          <a:bodyPr/>
          <a:lstStyle/>
          <a:p>
            <a:fld id="{3A4F6043-7A67-491B-98BC-F933DED7226D}" type="slidenum">
              <a:rPr lang="en-US" smtClean="0"/>
              <a:pPr/>
              <a:t>4</a:t>
            </a:fld>
            <a:endParaRPr lang="en-US" dirty="0"/>
          </a:p>
        </p:txBody>
      </p:sp>
    </p:spTree>
    <p:extLst>
      <p:ext uri="{BB962C8B-B14F-4D97-AF65-F5344CB8AC3E}">
        <p14:creationId xmlns:p14="http://schemas.microsoft.com/office/powerpoint/2010/main" val="251947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1051016" y="242882"/>
            <a:ext cx="9733538" cy="1325563"/>
          </a:xfrm>
        </p:spPr>
        <p:txBody>
          <a:bodyPr/>
          <a:lstStyle/>
          <a:p>
            <a:r>
              <a:rPr lang="en-US" dirty="0"/>
              <a:t>Bert </a:t>
            </a:r>
          </a:p>
        </p:txBody>
      </p:sp>
      <p:sp>
        <p:nvSpPr>
          <p:cNvPr id="35" name="Slide Number Placeholder 34">
            <a:extLst>
              <a:ext uri="{FF2B5EF4-FFF2-40B4-BE49-F238E27FC236}">
                <a16:creationId xmlns:a16="http://schemas.microsoft.com/office/drawing/2014/main" id="{253F77DE-9A00-003D-3E35-AA011DA6A27F}"/>
              </a:ext>
            </a:extLst>
          </p:cNvPr>
          <p:cNvSpPr>
            <a:spLocks noGrp="1"/>
          </p:cNvSpPr>
          <p:nvPr>
            <p:ph type="sldNum" sz="quarter" idx="4"/>
          </p:nvPr>
        </p:nvSpPr>
        <p:spPr/>
        <p:txBody>
          <a:bodyPr/>
          <a:lstStyle/>
          <a:p>
            <a:fld id="{3A4F6043-7A67-491B-98BC-F933DED7226D}" type="slidenum">
              <a:rPr lang="en-US" smtClean="0"/>
              <a:pPr/>
              <a:t>5</a:t>
            </a:fld>
            <a:endParaRPr lang="en-US" dirty="0"/>
          </a:p>
        </p:txBody>
      </p:sp>
      <p:sp>
        <p:nvSpPr>
          <p:cNvPr id="4" name="Slide Number Placeholder 5">
            <a:extLst>
              <a:ext uri="{FF2B5EF4-FFF2-40B4-BE49-F238E27FC236}">
                <a16:creationId xmlns:a16="http://schemas.microsoft.com/office/drawing/2014/main" id="{2AD73156-2390-BB42-48B5-818ECA165475}"/>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5</a:t>
            </a:fld>
            <a:endParaRPr lang="en-US" dirty="0"/>
          </a:p>
        </p:txBody>
      </p:sp>
      <p:sp>
        <p:nvSpPr>
          <p:cNvPr id="10" name="Content Placeholder 9">
            <a:extLst>
              <a:ext uri="{FF2B5EF4-FFF2-40B4-BE49-F238E27FC236}">
                <a16:creationId xmlns:a16="http://schemas.microsoft.com/office/drawing/2014/main" id="{A02824E0-EA86-183F-6F11-E8EB28AB3C3A}"/>
              </a:ext>
            </a:extLst>
          </p:cNvPr>
          <p:cNvSpPr>
            <a:spLocks noGrp="1"/>
          </p:cNvSpPr>
          <p:nvPr>
            <p:ph idx="1"/>
          </p:nvPr>
        </p:nvSpPr>
        <p:spPr>
          <a:xfrm>
            <a:off x="1705452" y="4562296"/>
            <a:ext cx="8424666" cy="1237869"/>
          </a:xfrm>
        </p:spPr>
        <p:txBody>
          <a:bodyPr>
            <a:normAutofit lnSpcReduction="10000"/>
          </a:bodyPr>
          <a:lstStyle/>
          <a:p>
            <a:r>
              <a:rPr lang="en-US" dirty="0"/>
              <a:t>The </a:t>
            </a:r>
            <a:r>
              <a:rPr lang="en-US" dirty="0" err="1"/>
              <a:t>build_model</a:t>
            </a:r>
            <a:r>
              <a:rPr lang="en-US" dirty="0"/>
              <a:t> function creates a neural network for text classification using BERT embeddings. It preprocesses text data, applies BERT encoding, and extracts a pooled output. Dropout is used for regularization, followed by dense layers with </a:t>
            </a:r>
            <a:r>
              <a:rPr lang="en-US" dirty="0" err="1"/>
              <a:t>ReLU</a:t>
            </a:r>
            <a:r>
              <a:rPr lang="en-US" dirty="0"/>
              <a:t> activation and </a:t>
            </a:r>
            <a:r>
              <a:rPr lang="en-US" dirty="0" err="1"/>
              <a:t>softmax</a:t>
            </a:r>
            <a:r>
              <a:rPr lang="en-US" dirty="0"/>
              <a:t> for classification.</a:t>
            </a:r>
          </a:p>
        </p:txBody>
      </p:sp>
      <p:pic>
        <p:nvPicPr>
          <p:cNvPr id="12" name="Picture 11" descr="A computer screen shot of text&#10;&#10;Description automatically generated">
            <a:extLst>
              <a:ext uri="{FF2B5EF4-FFF2-40B4-BE49-F238E27FC236}">
                <a16:creationId xmlns:a16="http://schemas.microsoft.com/office/drawing/2014/main" id="{FB4D8C8A-9CFC-A04B-E5EE-161CAEA6F2B8}"/>
              </a:ext>
            </a:extLst>
          </p:cNvPr>
          <p:cNvPicPr>
            <a:picLocks noChangeAspect="1"/>
          </p:cNvPicPr>
          <p:nvPr/>
        </p:nvPicPr>
        <p:blipFill>
          <a:blip r:embed="rId3"/>
          <a:stretch>
            <a:fillRect/>
          </a:stretch>
        </p:blipFill>
        <p:spPr>
          <a:xfrm>
            <a:off x="2075329" y="1212494"/>
            <a:ext cx="7274859" cy="2989998"/>
          </a:xfrm>
          <a:prstGeom prst="rect">
            <a:avLst/>
          </a:prstGeom>
        </p:spPr>
      </p:pic>
    </p:spTree>
    <p:extLst>
      <p:ext uri="{BB962C8B-B14F-4D97-AF65-F5344CB8AC3E}">
        <p14:creationId xmlns:p14="http://schemas.microsoft.com/office/powerpoint/2010/main" val="4077137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5544-C200-BEF3-61CE-CCB5EE891064}"/>
              </a:ext>
            </a:extLst>
          </p:cNvPr>
          <p:cNvSpPr>
            <a:spLocks noGrp="1"/>
          </p:cNvSpPr>
          <p:nvPr>
            <p:ph type="title"/>
          </p:nvPr>
        </p:nvSpPr>
        <p:spPr>
          <a:xfrm>
            <a:off x="674237" y="369939"/>
            <a:ext cx="6930435" cy="997510"/>
          </a:xfrm>
        </p:spPr>
        <p:txBody>
          <a:bodyPr>
            <a:normAutofit/>
          </a:bodyPr>
          <a:lstStyle/>
          <a:p>
            <a:r>
              <a:rPr lang="en-US" dirty="0"/>
              <a:t>Preprocessing(Bert)</a:t>
            </a:r>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6</a:t>
            </a:fld>
            <a:endParaRPr lang="en-US" dirty="0"/>
          </a:p>
        </p:txBody>
      </p:sp>
      <p:sp>
        <p:nvSpPr>
          <p:cNvPr id="17" name="TextBox 16">
            <a:extLst>
              <a:ext uri="{FF2B5EF4-FFF2-40B4-BE49-F238E27FC236}">
                <a16:creationId xmlns:a16="http://schemas.microsoft.com/office/drawing/2014/main" id="{9B8E4948-7FDF-4A74-B986-8664B780F30C}"/>
              </a:ext>
            </a:extLst>
          </p:cNvPr>
          <p:cNvSpPr txBox="1"/>
          <p:nvPr/>
        </p:nvSpPr>
        <p:spPr>
          <a:xfrm>
            <a:off x="2767046" y="6208044"/>
            <a:ext cx="6233519" cy="369332"/>
          </a:xfrm>
          <a:prstGeom prst="rect">
            <a:avLst/>
          </a:prstGeom>
          <a:noFill/>
        </p:spPr>
        <p:txBody>
          <a:bodyPr wrap="square" rtlCol="0">
            <a:spAutoFit/>
          </a:bodyPr>
          <a:lstStyle/>
          <a:p>
            <a:r>
              <a:rPr lang="en-US" dirty="0"/>
              <a:t>Define Labels, combining title and description, removing stopwords</a:t>
            </a:r>
          </a:p>
        </p:txBody>
      </p:sp>
      <p:pic>
        <p:nvPicPr>
          <p:cNvPr id="3" name="Picture 2" descr="A close-up of a white background&#10;&#10;Description automatically generated">
            <a:extLst>
              <a:ext uri="{FF2B5EF4-FFF2-40B4-BE49-F238E27FC236}">
                <a16:creationId xmlns:a16="http://schemas.microsoft.com/office/drawing/2014/main" id="{B91E8824-0DDB-DA0B-AA0F-85081ECF02BD}"/>
              </a:ext>
            </a:extLst>
          </p:cNvPr>
          <p:cNvPicPr>
            <a:picLocks noChangeAspect="1"/>
          </p:cNvPicPr>
          <p:nvPr/>
        </p:nvPicPr>
        <p:blipFill>
          <a:blip r:embed="rId3"/>
          <a:stretch>
            <a:fillRect/>
          </a:stretch>
        </p:blipFill>
        <p:spPr>
          <a:xfrm>
            <a:off x="1509209" y="1284878"/>
            <a:ext cx="4937760" cy="480060"/>
          </a:xfrm>
          <a:prstGeom prst="rect">
            <a:avLst/>
          </a:prstGeom>
        </p:spPr>
      </p:pic>
      <p:pic>
        <p:nvPicPr>
          <p:cNvPr id="4" name="Picture 3" descr="A computer screen shot of a code&#10;&#10;Description automatically generated">
            <a:extLst>
              <a:ext uri="{FF2B5EF4-FFF2-40B4-BE49-F238E27FC236}">
                <a16:creationId xmlns:a16="http://schemas.microsoft.com/office/drawing/2014/main" id="{F2E7F159-7D1D-FD18-2B6D-FFDE00AEE656}"/>
              </a:ext>
            </a:extLst>
          </p:cNvPr>
          <p:cNvPicPr>
            <a:picLocks noChangeAspect="1"/>
          </p:cNvPicPr>
          <p:nvPr/>
        </p:nvPicPr>
        <p:blipFill>
          <a:blip r:embed="rId4"/>
          <a:stretch>
            <a:fillRect/>
          </a:stretch>
        </p:blipFill>
        <p:spPr>
          <a:xfrm>
            <a:off x="6294120" y="1862525"/>
            <a:ext cx="5158740" cy="937260"/>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49F88929-38AA-E807-8192-A0FBEEB28384}"/>
              </a:ext>
            </a:extLst>
          </p:cNvPr>
          <p:cNvPicPr>
            <a:picLocks noChangeAspect="1"/>
          </p:cNvPicPr>
          <p:nvPr/>
        </p:nvPicPr>
        <p:blipFill>
          <a:blip r:embed="rId5"/>
          <a:stretch>
            <a:fillRect/>
          </a:stretch>
        </p:blipFill>
        <p:spPr>
          <a:xfrm>
            <a:off x="1885727" y="3645220"/>
            <a:ext cx="5425440" cy="2491740"/>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A093D9CD-3D7A-1409-3428-A4DA9FD10C41}"/>
              </a:ext>
            </a:extLst>
          </p:cNvPr>
          <p:cNvPicPr>
            <a:picLocks noChangeAspect="1"/>
          </p:cNvPicPr>
          <p:nvPr/>
        </p:nvPicPr>
        <p:blipFill>
          <a:blip r:embed="rId6"/>
          <a:stretch>
            <a:fillRect/>
          </a:stretch>
        </p:blipFill>
        <p:spPr>
          <a:xfrm>
            <a:off x="739140" y="2403267"/>
            <a:ext cx="5356860" cy="899160"/>
          </a:xfrm>
          <a:prstGeom prst="rect">
            <a:avLst/>
          </a:prstGeom>
        </p:spPr>
      </p:pic>
    </p:spTree>
    <p:extLst>
      <p:ext uri="{BB962C8B-B14F-4D97-AF65-F5344CB8AC3E}">
        <p14:creationId xmlns:p14="http://schemas.microsoft.com/office/powerpoint/2010/main" val="3374209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5544-C200-BEF3-61CE-CCB5EE891064}"/>
              </a:ext>
            </a:extLst>
          </p:cNvPr>
          <p:cNvSpPr>
            <a:spLocks noGrp="1"/>
          </p:cNvSpPr>
          <p:nvPr>
            <p:ph type="title"/>
          </p:nvPr>
        </p:nvSpPr>
        <p:spPr>
          <a:xfrm>
            <a:off x="831553" y="401942"/>
            <a:ext cx="6930435" cy="997510"/>
          </a:xfrm>
        </p:spPr>
        <p:txBody>
          <a:bodyPr>
            <a:normAutofit/>
          </a:bodyPr>
          <a:lstStyle/>
          <a:p>
            <a:r>
              <a:rPr lang="en-US" dirty="0"/>
              <a:t>Preprocessing( Bert)</a:t>
            </a:r>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7</a:t>
            </a:fld>
            <a:endParaRPr lang="en-US" dirty="0"/>
          </a:p>
        </p:txBody>
      </p:sp>
      <p:sp>
        <p:nvSpPr>
          <p:cNvPr id="10" name="TextBox 9">
            <a:extLst>
              <a:ext uri="{FF2B5EF4-FFF2-40B4-BE49-F238E27FC236}">
                <a16:creationId xmlns:a16="http://schemas.microsoft.com/office/drawing/2014/main" id="{1D09C898-EB37-719F-5B2C-87187D701867}"/>
              </a:ext>
            </a:extLst>
          </p:cNvPr>
          <p:cNvSpPr txBox="1"/>
          <p:nvPr/>
        </p:nvSpPr>
        <p:spPr>
          <a:xfrm>
            <a:off x="6496812" y="3529597"/>
            <a:ext cx="4719828" cy="4982967"/>
          </a:xfrm>
          <a:prstGeom prst="rect">
            <a:avLst/>
          </a:prstGeom>
          <a:noFill/>
        </p:spPr>
        <p:txBody>
          <a:bodyPr wrap="square">
            <a:spAutoFit/>
          </a:bodyPr>
          <a:lstStyle/>
          <a:p>
            <a:pPr marR="0" lvl="0" rtl="0">
              <a:lnSpc>
                <a:spcPct val="107000"/>
              </a:lnSpc>
              <a:spcBef>
                <a:spcPts val="0"/>
              </a:spcBef>
              <a:spcAft>
                <a:spcPts val="800"/>
              </a:spcAft>
            </a:pPr>
            <a:r>
              <a:rPr lang="en-US" sz="2000" b="1" dirty="0">
                <a:solidFill>
                  <a:schemeClr val="tx2"/>
                </a:solidFill>
              </a:rPr>
              <a:t>Handle text input, set up a text processing and encoding pipeline using pre-trained BERT (Bidirectional Encoder Representations from Transformers) components from TensorFlow Hub. The code is designed for use in TensorFlow and utilizes BERT to convert raw text inputs into embeddings that can be used for our tasks text classification</a:t>
            </a: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p:txBody>
      </p:sp>
      <p:sp>
        <p:nvSpPr>
          <p:cNvPr id="12" name="TextBox 11">
            <a:extLst>
              <a:ext uri="{FF2B5EF4-FFF2-40B4-BE49-F238E27FC236}">
                <a16:creationId xmlns:a16="http://schemas.microsoft.com/office/drawing/2014/main" id="{AC3F760D-55F7-5C2C-CED8-8C6526FDF1AA}"/>
              </a:ext>
            </a:extLst>
          </p:cNvPr>
          <p:cNvSpPr txBox="1"/>
          <p:nvPr/>
        </p:nvSpPr>
        <p:spPr>
          <a:xfrm>
            <a:off x="368110" y="6157001"/>
            <a:ext cx="6211983" cy="415563"/>
          </a:xfrm>
          <a:prstGeom prst="rect">
            <a:avLst/>
          </a:prstGeom>
          <a:noFill/>
        </p:spPr>
        <p:txBody>
          <a:bodyPr wrap="square">
            <a:spAutoFit/>
          </a:bodyPr>
          <a:lstStyle/>
          <a:p>
            <a:pPr marR="0" lvl="0" rtl="0">
              <a:lnSpc>
                <a:spcPct val="107000"/>
              </a:lnSpc>
              <a:spcBef>
                <a:spcPts val="0"/>
              </a:spcBef>
              <a:spcAft>
                <a:spcPts val="800"/>
              </a:spcAft>
            </a:pPr>
            <a:r>
              <a:rPr lang="en-US" sz="2000" b="1" dirty="0" err="1">
                <a:solidFill>
                  <a:schemeClr val="tx2"/>
                </a:solidFill>
              </a:rPr>
              <a:t>LabelEncoder</a:t>
            </a:r>
            <a:r>
              <a:rPr lang="en-US" sz="2000" b="1" dirty="0">
                <a:solidFill>
                  <a:schemeClr val="tx2"/>
                </a:solidFill>
              </a:rPr>
              <a:t> to transform class labels into numerical values.</a:t>
            </a:r>
          </a:p>
        </p:txBody>
      </p:sp>
      <p:pic>
        <p:nvPicPr>
          <p:cNvPr id="6" name="Picture 5" descr="A computer screen shot of a program&#10;&#10;Description automatically generated">
            <a:extLst>
              <a:ext uri="{FF2B5EF4-FFF2-40B4-BE49-F238E27FC236}">
                <a16:creationId xmlns:a16="http://schemas.microsoft.com/office/drawing/2014/main" id="{7320E8CC-98C8-50D3-BB77-2B5F8D5C0DA9}"/>
              </a:ext>
            </a:extLst>
          </p:cNvPr>
          <p:cNvPicPr>
            <a:picLocks noChangeAspect="1"/>
          </p:cNvPicPr>
          <p:nvPr/>
        </p:nvPicPr>
        <p:blipFill>
          <a:blip r:embed="rId3"/>
          <a:stretch>
            <a:fillRect/>
          </a:stretch>
        </p:blipFill>
        <p:spPr>
          <a:xfrm>
            <a:off x="975360" y="3952896"/>
            <a:ext cx="5120640" cy="1950720"/>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3C9A7231-02FD-ED3B-4018-9A6BEB98507F}"/>
              </a:ext>
            </a:extLst>
          </p:cNvPr>
          <p:cNvPicPr>
            <a:picLocks noChangeAspect="1"/>
          </p:cNvPicPr>
          <p:nvPr/>
        </p:nvPicPr>
        <p:blipFill>
          <a:blip r:embed="rId4"/>
          <a:stretch>
            <a:fillRect/>
          </a:stretch>
        </p:blipFill>
        <p:spPr>
          <a:xfrm>
            <a:off x="6496812" y="1313450"/>
            <a:ext cx="5006340" cy="2004060"/>
          </a:xfrm>
          <a:prstGeom prst="rect">
            <a:avLst/>
          </a:prstGeom>
        </p:spPr>
      </p:pic>
    </p:spTree>
    <p:extLst>
      <p:ext uri="{BB962C8B-B14F-4D97-AF65-F5344CB8AC3E}">
        <p14:creationId xmlns:p14="http://schemas.microsoft.com/office/powerpoint/2010/main" val="294836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5544-C200-BEF3-61CE-CCB5EE891064}"/>
              </a:ext>
            </a:extLst>
          </p:cNvPr>
          <p:cNvSpPr>
            <a:spLocks noGrp="1"/>
          </p:cNvSpPr>
          <p:nvPr>
            <p:ph type="title"/>
          </p:nvPr>
        </p:nvSpPr>
        <p:spPr>
          <a:xfrm>
            <a:off x="831553" y="401942"/>
            <a:ext cx="6930435" cy="997510"/>
          </a:xfrm>
        </p:spPr>
        <p:txBody>
          <a:bodyPr>
            <a:normAutofit/>
          </a:bodyPr>
          <a:lstStyle/>
          <a:p>
            <a:r>
              <a:rPr lang="en-US" dirty="0"/>
              <a:t>Preprocessing( Bert)</a:t>
            </a:r>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8</a:t>
            </a:fld>
            <a:endParaRPr lang="en-US" dirty="0"/>
          </a:p>
        </p:txBody>
      </p:sp>
      <p:sp>
        <p:nvSpPr>
          <p:cNvPr id="10" name="TextBox 9">
            <a:extLst>
              <a:ext uri="{FF2B5EF4-FFF2-40B4-BE49-F238E27FC236}">
                <a16:creationId xmlns:a16="http://schemas.microsoft.com/office/drawing/2014/main" id="{1D09C898-EB37-719F-5B2C-87187D701867}"/>
              </a:ext>
            </a:extLst>
          </p:cNvPr>
          <p:cNvSpPr txBox="1"/>
          <p:nvPr/>
        </p:nvSpPr>
        <p:spPr>
          <a:xfrm>
            <a:off x="4192883" y="3977832"/>
            <a:ext cx="4719828" cy="4324325"/>
          </a:xfrm>
          <a:prstGeom prst="rect">
            <a:avLst/>
          </a:prstGeom>
          <a:noFill/>
        </p:spPr>
        <p:txBody>
          <a:bodyPr wrap="square">
            <a:spAutoFit/>
          </a:bodyPr>
          <a:lstStyle/>
          <a:p>
            <a:pPr marR="0" lvl="0" rtl="0">
              <a:lnSpc>
                <a:spcPct val="107000"/>
              </a:lnSpc>
              <a:spcBef>
                <a:spcPts val="0"/>
              </a:spcBef>
              <a:spcAft>
                <a:spcPts val="800"/>
              </a:spcAft>
            </a:pPr>
            <a:r>
              <a:rPr lang="en-US" sz="2000" b="1" dirty="0">
                <a:solidFill>
                  <a:schemeClr val="tx2"/>
                </a:solidFill>
              </a:rPr>
              <a:t>extracting the preprocessed outputs into a dictionary called </a:t>
            </a:r>
            <a:r>
              <a:rPr lang="en-US" sz="2000" b="1" dirty="0" err="1">
                <a:solidFill>
                  <a:schemeClr val="tx2"/>
                </a:solidFill>
              </a:rPr>
              <a:t>hub_inputs</a:t>
            </a:r>
            <a:r>
              <a:rPr lang="en-US" sz="2000" b="1" dirty="0">
                <a:solidFill>
                  <a:schemeClr val="tx2"/>
                </a:solidFill>
              </a:rPr>
              <a:t>. Then, it samples the first 25 elements of each value in </a:t>
            </a:r>
            <a:r>
              <a:rPr lang="en-US" sz="2000" b="1" dirty="0" err="1">
                <a:solidFill>
                  <a:schemeClr val="tx2"/>
                </a:solidFill>
              </a:rPr>
              <a:t>hub_inputs</a:t>
            </a:r>
            <a:r>
              <a:rPr lang="en-US" sz="2000" b="1" dirty="0">
                <a:solidFill>
                  <a:schemeClr val="tx2"/>
                </a:solidFill>
              </a:rPr>
              <a:t> and converts them into </a:t>
            </a:r>
            <a:r>
              <a:rPr lang="en-US" sz="2000" b="1" dirty="0" err="1">
                <a:solidFill>
                  <a:schemeClr val="tx2"/>
                </a:solidFill>
              </a:rPr>
              <a:t>numpy</a:t>
            </a:r>
            <a:r>
              <a:rPr lang="en-US" sz="2000" b="1" dirty="0">
                <a:solidFill>
                  <a:schemeClr val="tx2"/>
                </a:solidFill>
              </a:rPr>
              <a:t> arrays for inspection</a:t>
            </a: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p:txBody>
      </p:sp>
      <p:pic>
        <p:nvPicPr>
          <p:cNvPr id="9" name="Picture 8" descr="A screenshot of a computer code&#10;&#10;Description automatically generated">
            <a:extLst>
              <a:ext uri="{FF2B5EF4-FFF2-40B4-BE49-F238E27FC236}">
                <a16:creationId xmlns:a16="http://schemas.microsoft.com/office/drawing/2014/main" id="{FAD81B94-6B53-30ED-28E4-F5B3E524AB00}"/>
              </a:ext>
            </a:extLst>
          </p:cNvPr>
          <p:cNvPicPr>
            <a:picLocks noChangeAspect="1"/>
          </p:cNvPicPr>
          <p:nvPr/>
        </p:nvPicPr>
        <p:blipFill>
          <a:blip r:embed="rId3"/>
          <a:stretch>
            <a:fillRect/>
          </a:stretch>
        </p:blipFill>
        <p:spPr>
          <a:xfrm>
            <a:off x="3583283" y="2175318"/>
            <a:ext cx="5768340" cy="1409700"/>
          </a:xfrm>
          <a:prstGeom prst="rect">
            <a:avLst/>
          </a:prstGeom>
        </p:spPr>
      </p:pic>
    </p:spTree>
    <p:extLst>
      <p:ext uri="{BB962C8B-B14F-4D97-AF65-F5344CB8AC3E}">
        <p14:creationId xmlns:p14="http://schemas.microsoft.com/office/powerpoint/2010/main" val="3832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5544-C200-BEF3-61CE-CCB5EE891064}"/>
              </a:ext>
            </a:extLst>
          </p:cNvPr>
          <p:cNvSpPr>
            <a:spLocks noGrp="1"/>
          </p:cNvSpPr>
          <p:nvPr>
            <p:ph type="title"/>
          </p:nvPr>
        </p:nvSpPr>
        <p:spPr>
          <a:xfrm>
            <a:off x="831553" y="401942"/>
            <a:ext cx="6930435" cy="997510"/>
          </a:xfrm>
        </p:spPr>
        <p:txBody>
          <a:bodyPr>
            <a:normAutofit/>
          </a:bodyPr>
          <a:lstStyle/>
          <a:p>
            <a:r>
              <a:rPr lang="en-US" dirty="0"/>
              <a:t>Configuration( Bert)</a:t>
            </a:r>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9</a:t>
            </a:fld>
            <a:endParaRPr lang="en-US" dirty="0"/>
          </a:p>
        </p:txBody>
      </p:sp>
      <p:sp>
        <p:nvSpPr>
          <p:cNvPr id="10" name="TextBox 9">
            <a:extLst>
              <a:ext uri="{FF2B5EF4-FFF2-40B4-BE49-F238E27FC236}">
                <a16:creationId xmlns:a16="http://schemas.microsoft.com/office/drawing/2014/main" id="{1D09C898-EB37-719F-5B2C-87187D701867}"/>
              </a:ext>
            </a:extLst>
          </p:cNvPr>
          <p:cNvSpPr txBox="1"/>
          <p:nvPr/>
        </p:nvSpPr>
        <p:spPr>
          <a:xfrm>
            <a:off x="2393576" y="4420286"/>
            <a:ext cx="7082117" cy="2575129"/>
          </a:xfrm>
          <a:prstGeom prst="rect">
            <a:avLst/>
          </a:prstGeom>
          <a:noFill/>
        </p:spPr>
        <p:txBody>
          <a:bodyPr wrap="square">
            <a:spAutoFit/>
          </a:bodyPr>
          <a:lstStyle/>
          <a:p>
            <a:pPr marR="0" lvl="0" rtl="0">
              <a:lnSpc>
                <a:spcPct val="107000"/>
              </a:lnSpc>
              <a:spcBef>
                <a:spcPts val="0"/>
              </a:spcBef>
              <a:spcAft>
                <a:spcPts val="800"/>
              </a:spcAft>
            </a:pPr>
            <a:r>
              <a:rPr lang="en-US" sz="2000" b="1" dirty="0">
                <a:solidFill>
                  <a:schemeClr val="tx2"/>
                </a:solidFill>
              </a:rPr>
              <a:t>The epochs is 3 , batch size is 32 and the optimizer used was </a:t>
            </a:r>
            <a:r>
              <a:rPr lang="en-US" sz="2000" b="1" dirty="0" err="1">
                <a:solidFill>
                  <a:schemeClr val="tx2"/>
                </a:solidFill>
              </a:rPr>
              <a:t>adamw</a:t>
            </a: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a:p>
            <a:pPr marR="0" lvl="0" rtl="0">
              <a:lnSpc>
                <a:spcPct val="107000"/>
              </a:lnSpc>
              <a:spcBef>
                <a:spcPts val="0"/>
              </a:spcBef>
              <a:spcAft>
                <a:spcPts val="800"/>
              </a:spcAft>
            </a:pPr>
            <a:endParaRPr lang="en-US" sz="2000" b="1" dirty="0">
              <a:solidFill>
                <a:schemeClr val="tx2"/>
              </a:solidFill>
            </a:endParaRPr>
          </a:p>
        </p:txBody>
      </p:sp>
      <p:pic>
        <p:nvPicPr>
          <p:cNvPr id="3" name="Picture 2" descr="A computer screen shot of a program&#10;&#10;Description automatically generated">
            <a:extLst>
              <a:ext uri="{FF2B5EF4-FFF2-40B4-BE49-F238E27FC236}">
                <a16:creationId xmlns:a16="http://schemas.microsoft.com/office/drawing/2014/main" id="{7440DE21-C96D-745A-0022-55A2240D976A}"/>
              </a:ext>
            </a:extLst>
          </p:cNvPr>
          <p:cNvPicPr>
            <a:picLocks noChangeAspect="1"/>
          </p:cNvPicPr>
          <p:nvPr/>
        </p:nvPicPr>
        <p:blipFill>
          <a:blip r:embed="rId3"/>
          <a:stretch>
            <a:fillRect/>
          </a:stretch>
        </p:blipFill>
        <p:spPr>
          <a:xfrm>
            <a:off x="2174383" y="1521309"/>
            <a:ext cx="5311146" cy="2324635"/>
          </a:xfrm>
          <a:prstGeom prst="rect">
            <a:avLst/>
          </a:prstGeom>
        </p:spPr>
      </p:pic>
    </p:spTree>
    <p:extLst>
      <p:ext uri="{BB962C8B-B14F-4D97-AF65-F5344CB8AC3E}">
        <p14:creationId xmlns:p14="http://schemas.microsoft.com/office/powerpoint/2010/main" val="2401899444"/>
      </p:ext>
    </p:extLst>
  </p:cSld>
  <p:clrMapOvr>
    <a:masterClrMapping/>
  </p:clrMapOvr>
</p:sld>
</file>

<file path=ppt/theme/theme1.xml><?xml version="1.0" encoding="utf-8"?>
<a:theme xmlns:a="http://schemas.openxmlformats.org/drawingml/2006/main" name="OffsetVTI">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B665E41-66EB-401D-940D-8E7024721BE5}">
  <ds:schemaRefs>
    <ds:schemaRef ds:uri="http://schemas.microsoft.com/sharepoint/v3/contenttype/forms"/>
  </ds:schemaRefs>
</ds:datastoreItem>
</file>

<file path=customXml/itemProps2.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B37DAF-AFAF-4561-A80B-C76198EBD3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325</TotalTime>
  <Words>854</Words>
  <Application>Microsoft Office PowerPoint</Application>
  <PresentationFormat>Widescreen</PresentationFormat>
  <Paragraphs>205</Paragraphs>
  <Slides>33</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Aptos</vt:lpstr>
      <vt:lpstr>Arial</vt:lpstr>
      <vt:lpstr>Calibri</vt:lpstr>
      <vt:lpstr>Dante</vt:lpstr>
      <vt:lpstr>Dante (Headings)2</vt:lpstr>
      <vt:lpstr>Helvetica Neue Medium</vt:lpstr>
      <vt:lpstr>Segoe UI</vt:lpstr>
      <vt:lpstr>Ubuntu Mono</vt:lpstr>
      <vt:lpstr>Wingdings</vt:lpstr>
      <vt:lpstr>Wingdings 2</vt:lpstr>
      <vt:lpstr>OffsetVTI</vt:lpstr>
      <vt:lpstr>AG news Classification</vt:lpstr>
      <vt:lpstr>Content</vt:lpstr>
      <vt:lpstr>Introduction</vt:lpstr>
      <vt:lpstr>BERT Model</vt:lpstr>
      <vt:lpstr>Bert </vt:lpstr>
      <vt:lpstr>Preprocessing(Bert)</vt:lpstr>
      <vt:lpstr>Preprocessing( Bert)</vt:lpstr>
      <vt:lpstr>Preprocessing( Bert)</vt:lpstr>
      <vt:lpstr>Configuration( Bert)</vt:lpstr>
      <vt:lpstr>Evaluation Metrics</vt:lpstr>
      <vt:lpstr>Evaluation Metrics</vt:lpstr>
      <vt:lpstr>Evaluation Metrics</vt:lpstr>
      <vt:lpstr>Evaluation Metrics</vt:lpstr>
      <vt:lpstr>Results</vt:lpstr>
      <vt:lpstr>DistilBert Model</vt:lpstr>
      <vt:lpstr>DistilBert</vt:lpstr>
      <vt:lpstr>Preprocessing</vt:lpstr>
      <vt:lpstr>Preprocessing</vt:lpstr>
      <vt:lpstr>Preprocessing</vt:lpstr>
      <vt:lpstr> Model variation</vt:lpstr>
      <vt:lpstr>Confusion matrix</vt:lpstr>
      <vt:lpstr>Preprocessing</vt:lpstr>
      <vt:lpstr>Evaluation Metrics</vt:lpstr>
      <vt:lpstr>Evaluation Metrics</vt:lpstr>
      <vt:lpstr>Evaluation Metrics</vt:lpstr>
      <vt:lpstr>Evaluation Metrics</vt:lpstr>
      <vt:lpstr>Evaluation Metrics</vt:lpstr>
      <vt:lpstr>Results</vt:lpstr>
      <vt:lpstr>Results</vt:lpstr>
      <vt:lpstr>Results</vt:lpstr>
      <vt:lpstr>Results</vt:lpstr>
      <vt:lpstr>Comparison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SARA212071</dc:creator>
  <cp:lastModifiedBy>ezz yasser</cp:lastModifiedBy>
  <cp:revision>105</cp:revision>
  <dcterms:created xsi:type="dcterms:W3CDTF">2024-04-27T20:38:51Z</dcterms:created>
  <dcterms:modified xsi:type="dcterms:W3CDTF">2024-05-04T03:42:44Z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